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59" r:id="rId5"/>
    <p:sldId id="260" r:id="rId6"/>
    <p:sldId id="333" r:id="rId7"/>
    <p:sldId id="361" r:id="rId8"/>
    <p:sldId id="362" r:id="rId9"/>
    <p:sldId id="364" r:id="rId10"/>
    <p:sldId id="363" r:id="rId11"/>
    <p:sldId id="365" r:id="rId12"/>
    <p:sldId id="366" r:id="rId13"/>
    <p:sldId id="370" r:id="rId14"/>
    <p:sldId id="338" r:id="rId15"/>
    <p:sldId id="339" r:id="rId16"/>
    <p:sldId id="340" r:id="rId17"/>
    <p:sldId id="346" r:id="rId18"/>
    <p:sldId id="347" r:id="rId19"/>
    <p:sldId id="279" r:id="rId20"/>
    <p:sldId id="280" r:id="rId21"/>
    <p:sldId id="283" r:id="rId22"/>
    <p:sldId id="318" r:id="rId23"/>
    <p:sldId id="291" r:id="rId24"/>
    <p:sldId id="292" r:id="rId25"/>
    <p:sldId id="295" r:id="rId26"/>
  </p:sldIdLst>
  <p:sldSz cx="12192000" cy="6858000"/>
  <p:notesSz cx="6858000" cy="9144000"/>
  <p:defaultTextStyle>
    <a:defPPr>
      <a:defRPr lang="e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7" d="100"/>
          <a:sy n="117" d="100"/>
        </p:scale>
        <p:origin x="357" y="5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A5414C-63C4-4B2D-B096-0ADDE3FD9BB0}" type="datetimeFigureOut">
              <a:rPr lang="en-US" smtClean="0"/>
              <a:t>8/2/2023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4F8E99-36DB-4A4D-8A2B-887744546C1D}" type="slidenum">
              <a:rPr lang="en-US" smtClean="0"/>
              <a:t>‹#›</a:t>
            </a:fld>
            <a:endParaRPr lang="en-US"/>
          </a:p>
        </p:txBody>
      </p:sp>
    </p:spTree>
    <p:extLst>
      <p:ext uri="{BB962C8B-B14F-4D97-AF65-F5344CB8AC3E}">
        <p14:creationId xmlns:p14="http://schemas.microsoft.com/office/powerpoint/2010/main" val="18097277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a:extLst>
              <a:ext uri="{FF2B5EF4-FFF2-40B4-BE49-F238E27FC236}">
                <a16:creationId xmlns:a16="http://schemas.microsoft.com/office/drawing/2014/main" id="{50D87895-7620-A8FF-3683-67CC2E3AD7C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fld id="{1D904B6D-72AF-4980-BC2F-5DB20C9D2FBA}" type="slidenum">
              <a:rPr lang="sr-Latn-CS" altLang="en-US" sz="1200"/>
              <a:pPr eaLnBrk="1" hangingPunct="1"/>
              <a:t>2</a:t>
            </a:fld>
            <a:endParaRPr lang="sr-Latn-CS" altLang="en-US" sz="1200"/>
          </a:p>
        </p:txBody>
      </p:sp>
      <p:sp>
        <p:nvSpPr>
          <p:cNvPr id="98307" name="Rectangle 2">
            <a:extLst>
              <a:ext uri="{FF2B5EF4-FFF2-40B4-BE49-F238E27FC236}">
                <a16:creationId xmlns:a16="http://schemas.microsoft.com/office/drawing/2014/main" id="{9D9DCAB6-F942-2A23-21D5-C6807F5DE275}"/>
              </a:ext>
            </a:extLst>
          </p:cNvPr>
          <p:cNvSpPr>
            <a:spLocks noGrp="1" noRot="1" noChangeAspect="1" noChangeArrowheads="1" noTextEdit="1"/>
          </p:cNvSpPr>
          <p:nvPr>
            <p:ph type="sldImg"/>
          </p:nvPr>
        </p:nvSpPr>
        <p:spPr>
          <a:ln/>
        </p:spPr>
      </p:sp>
      <p:sp>
        <p:nvSpPr>
          <p:cNvPr id="98308" name="Rectangle 3">
            <a:extLst>
              <a:ext uri="{FF2B5EF4-FFF2-40B4-BE49-F238E27FC236}">
                <a16:creationId xmlns:a16="http://schemas.microsoft.com/office/drawing/2014/main" id="{2995168F-FB1D-4B85-2367-EABB38FEA46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sr-Latn-CS" altLang="en-US">
              <a:latin typeface="Times New Roman" panose="02020603050405020304"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a:extLst>
              <a:ext uri="{FF2B5EF4-FFF2-40B4-BE49-F238E27FC236}">
                <a16:creationId xmlns:a16="http://schemas.microsoft.com/office/drawing/2014/main" id="{30D4877C-ED04-2328-1EC8-2637D4FD48A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fld id="{33414205-7AF0-4991-9062-EF0A51DFFB51}" type="slidenum">
              <a:rPr lang="sr-Latn-CS" altLang="en-US" sz="1200"/>
              <a:pPr eaLnBrk="1" hangingPunct="1"/>
              <a:t>3</a:t>
            </a:fld>
            <a:endParaRPr lang="sr-Latn-CS" altLang="en-US" sz="1200"/>
          </a:p>
        </p:txBody>
      </p:sp>
      <p:sp>
        <p:nvSpPr>
          <p:cNvPr id="99331" name="Rectangle 2">
            <a:extLst>
              <a:ext uri="{FF2B5EF4-FFF2-40B4-BE49-F238E27FC236}">
                <a16:creationId xmlns:a16="http://schemas.microsoft.com/office/drawing/2014/main" id="{3C308A57-5254-CB7A-8DAE-01A95173DA33}"/>
              </a:ext>
            </a:extLst>
          </p:cNvPr>
          <p:cNvSpPr>
            <a:spLocks noGrp="1" noRot="1" noChangeAspect="1" noChangeArrowheads="1" noTextEdit="1"/>
          </p:cNvSpPr>
          <p:nvPr>
            <p:ph type="sldImg"/>
          </p:nvPr>
        </p:nvSpPr>
        <p:spPr>
          <a:ln/>
        </p:spPr>
      </p:sp>
      <p:sp>
        <p:nvSpPr>
          <p:cNvPr id="99332" name="Rectangle 3">
            <a:extLst>
              <a:ext uri="{FF2B5EF4-FFF2-40B4-BE49-F238E27FC236}">
                <a16:creationId xmlns:a16="http://schemas.microsoft.com/office/drawing/2014/main" id="{24FEF878-8BDA-D902-7B93-CDC5FD87B2D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sr-Latn-CS" altLang="en-US">
              <a:latin typeface="Times New Roman"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a:extLst>
              <a:ext uri="{FF2B5EF4-FFF2-40B4-BE49-F238E27FC236}">
                <a16:creationId xmlns:a16="http://schemas.microsoft.com/office/drawing/2014/main" id="{BCCB335F-2804-BCC8-31BD-319EE2306F3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fld id="{1A807333-69BD-47AD-81B6-B9919102B4C2}" type="slidenum">
              <a:rPr lang="sr-Latn-CS" altLang="en-US" sz="1200"/>
              <a:pPr eaLnBrk="1" hangingPunct="1"/>
              <a:t>4</a:t>
            </a:fld>
            <a:endParaRPr lang="sr-Latn-CS" altLang="en-US" sz="1200"/>
          </a:p>
        </p:txBody>
      </p:sp>
      <p:sp>
        <p:nvSpPr>
          <p:cNvPr id="100355" name="Rectangle 2">
            <a:extLst>
              <a:ext uri="{FF2B5EF4-FFF2-40B4-BE49-F238E27FC236}">
                <a16:creationId xmlns:a16="http://schemas.microsoft.com/office/drawing/2014/main" id="{199751B0-49A9-36D5-C83B-3D3CCD8F9728}"/>
              </a:ext>
            </a:extLst>
          </p:cNvPr>
          <p:cNvSpPr>
            <a:spLocks noGrp="1" noRot="1" noChangeAspect="1" noChangeArrowheads="1" noTextEdit="1"/>
          </p:cNvSpPr>
          <p:nvPr>
            <p:ph type="sldImg"/>
          </p:nvPr>
        </p:nvSpPr>
        <p:spPr>
          <a:ln/>
        </p:spPr>
      </p:sp>
      <p:sp>
        <p:nvSpPr>
          <p:cNvPr id="100356" name="Rectangle 3">
            <a:extLst>
              <a:ext uri="{FF2B5EF4-FFF2-40B4-BE49-F238E27FC236}">
                <a16:creationId xmlns:a16="http://schemas.microsoft.com/office/drawing/2014/main" id="{7073EC9B-8E47-33C6-E6E7-73C87BA505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sr-Latn-CS" altLang="en-US">
              <a:latin typeface="Times New Roman" panose="02020603050405020304"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334ADD01-C176-9B91-7A3B-8F9547B7B66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fld id="{643AE64C-BFB7-4BE0-A07E-FB9C5C914AD1}" type="slidenum">
              <a:rPr lang="sr-Latn-CS" altLang="en-US" sz="1200"/>
              <a:pPr eaLnBrk="1" hangingPunct="1"/>
              <a:t>5</a:t>
            </a:fld>
            <a:endParaRPr lang="sr-Latn-CS" altLang="en-US" sz="1200"/>
          </a:p>
        </p:txBody>
      </p:sp>
      <p:sp>
        <p:nvSpPr>
          <p:cNvPr id="101379" name="Rectangle 2">
            <a:extLst>
              <a:ext uri="{FF2B5EF4-FFF2-40B4-BE49-F238E27FC236}">
                <a16:creationId xmlns:a16="http://schemas.microsoft.com/office/drawing/2014/main" id="{F73D7F29-9A08-FFFA-A09C-D23B1A83A704}"/>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CB4F4878-3336-815D-F271-93A4338E555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sr-Latn-CS" altLang="en-US">
              <a:latin typeface="Times New Roman" panose="02020603050405020304"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a:extLst>
              <a:ext uri="{FF2B5EF4-FFF2-40B4-BE49-F238E27FC236}">
                <a16:creationId xmlns:a16="http://schemas.microsoft.com/office/drawing/2014/main" id="{7D3F9B36-2CF7-31D5-8826-965E3643B584}"/>
              </a:ext>
            </a:extLst>
          </p:cNvPr>
          <p:cNvSpPr>
            <a:spLocks noGrp="1" noRot="1" noChangeAspect="1" noTextEdit="1"/>
          </p:cNvSpPr>
          <p:nvPr>
            <p:ph type="sldImg"/>
          </p:nvPr>
        </p:nvSpPr>
        <p:spPr>
          <a:ln/>
        </p:spPr>
      </p:sp>
      <p:sp>
        <p:nvSpPr>
          <p:cNvPr id="103427" name="Notes Placeholder 2">
            <a:extLst>
              <a:ext uri="{FF2B5EF4-FFF2-40B4-BE49-F238E27FC236}">
                <a16:creationId xmlns:a16="http://schemas.microsoft.com/office/drawing/2014/main" id="{397B2308-AC72-B0B4-A861-F8A6FA6EA84F}"/>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
        <p:nvSpPr>
          <p:cNvPr id="103428" name="Slide Number Placeholder 3">
            <a:extLst>
              <a:ext uri="{FF2B5EF4-FFF2-40B4-BE49-F238E27FC236}">
                <a16:creationId xmlns:a16="http://schemas.microsoft.com/office/drawing/2014/main" id="{127B543E-D97E-48B3-2B17-38D58B9593DA}"/>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fld id="{78311460-DB79-464A-8E4D-198B717B355A}" type="slidenum">
              <a:rPr lang="sr-Latn-CS" altLang="en-US" sz="1200"/>
              <a:pPr eaLnBrk="1" hangingPunct="1"/>
              <a:t>12</a:t>
            </a:fld>
            <a:endParaRPr lang="sr-Latn-CS" alt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a:extLst>
              <a:ext uri="{FF2B5EF4-FFF2-40B4-BE49-F238E27FC236}">
                <a16:creationId xmlns:a16="http://schemas.microsoft.com/office/drawing/2014/main" id="{0C12F883-510C-899D-35A4-FDFBE14ABFE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fld id="{493054E3-D850-4A9C-86AA-3BAF7B56953E}" type="slidenum">
              <a:rPr lang="sr-Latn-CS" altLang="en-US" sz="1200"/>
              <a:pPr eaLnBrk="1" hangingPunct="1"/>
              <a:t>19</a:t>
            </a:fld>
            <a:endParaRPr lang="sr-Latn-CS" altLang="en-US" sz="1200"/>
          </a:p>
        </p:txBody>
      </p:sp>
      <p:sp>
        <p:nvSpPr>
          <p:cNvPr id="110595" name="Rectangle 2">
            <a:extLst>
              <a:ext uri="{FF2B5EF4-FFF2-40B4-BE49-F238E27FC236}">
                <a16:creationId xmlns:a16="http://schemas.microsoft.com/office/drawing/2014/main" id="{CBC60BBD-9154-031D-6B40-E037CD488769}"/>
              </a:ext>
            </a:extLst>
          </p:cNvPr>
          <p:cNvSpPr>
            <a:spLocks noGrp="1" noRot="1" noChangeAspect="1" noChangeArrowheads="1" noTextEdit="1"/>
          </p:cNvSpPr>
          <p:nvPr>
            <p:ph type="sldImg"/>
          </p:nvPr>
        </p:nvSpPr>
        <p:spPr>
          <a:ln/>
        </p:spPr>
      </p:sp>
      <p:sp>
        <p:nvSpPr>
          <p:cNvPr id="110596" name="Rectangle 3">
            <a:extLst>
              <a:ext uri="{FF2B5EF4-FFF2-40B4-BE49-F238E27FC236}">
                <a16:creationId xmlns:a16="http://schemas.microsoft.com/office/drawing/2014/main" id="{9A36D66D-BAAE-CBB3-1C5E-498A8833B18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sr-Latn-CS" altLang="en-US">
              <a:latin typeface="Times New Roman" panose="02020603050405020304"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a:extLst>
              <a:ext uri="{FF2B5EF4-FFF2-40B4-BE49-F238E27FC236}">
                <a16:creationId xmlns:a16="http://schemas.microsoft.com/office/drawing/2014/main" id="{A446BEAD-8AD9-4C22-C679-0476629D343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fld id="{FBC2682C-A4DB-4DAF-B4A0-FED81627A813}" type="slidenum">
              <a:rPr lang="sr-Latn-CS" altLang="en-US" sz="1200"/>
              <a:pPr eaLnBrk="1" hangingPunct="1"/>
              <a:t>20</a:t>
            </a:fld>
            <a:endParaRPr lang="sr-Latn-CS" altLang="en-US" sz="1200"/>
          </a:p>
        </p:txBody>
      </p:sp>
      <p:sp>
        <p:nvSpPr>
          <p:cNvPr id="111619" name="Rectangle 2">
            <a:extLst>
              <a:ext uri="{FF2B5EF4-FFF2-40B4-BE49-F238E27FC236}">
                <a16:creationId xmlns:a16="http://schemas.microsoft.com/office/drawing/2014/main" id="{6AD00F93-94A2-B2F7-7A3A-823D968525F3}"/>
              </a:ext>
            </a:extLst>
          </p:cNvPr>
          <p:cNvSpPr>
            <a:spLocks noGrp="1" noRot="1" noChangeAspect="1" noChangeArrowheads="1" noTextEdit="1"/>
          </p:cNvSpPr>
          <p:nvPr>
            <p:ph type="sldImg"/>
          </p:nvPr>
        </p:nvSpPr>
        <p:spPr>
          <a:ln/>
        </p:spPr>
      </p:sp>
      <p:sp>
        <p:nvSpPr>
          <p:cNvPr id="111620" name="Rectangle 3">
            <a:extLst>
              <a:ext uri="{FF2B5EF4-FFF2-40B4-BE49-F238E27FC236}">
                <a16:creationId xmlns:a16="http://schemas.microsoft.com/office/drawing/2014/main" id="{AC6B67C7-8B4C-8EA0-FF9D-1F8100CB218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sr-Latn-CS" altLang="en-US">
              <a:latin typeface="Times New Roman" panose="02020603050405020304"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a:extLst>
              <a:ext uri="{FF2B5EF4-FFF2-40B4-BE49-F238E27FC236}">
                <a16:creationId xmlns:a16="http://schemas.microsoft.com/office/drawing/2014/main" id="{FAE7F0CD-73BA-44B2-C800-F6B2AC72371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fld id="{419CCCA6-2707-4582-A6FC-339F1300A44E}" type="slidenum">
              <a:rPr lang="sr-Latn-CS" altLang="en-US" sz="1200"/>
              <a:pPr eaLnBrk="1" hangingPunct="1"/>
              <a:t>21</a:t>
            </a:fld>
            <a:endParaRPr lang="sr-Latn-CS" altLang="en-US" sz="1200"/>
          </a:p>
        </p:txBody>
      </p:sp>
      <p:sp>
        <p:nvSpPr>
          <p:cNvPr id="119811" name="Rectangle 2">
            <a:extLst>
              <a:ext uri="{FF2B5EF4-FFF2-40B4-BE49-F238E27FC236}">
                <a16:creationId xmlns:a16="http://schemas.microsoft.com/office/drawing/2014/main" id="{A741C53E-0403-73E7-88D4-0C009C27BC33}"/>
              </a:ext>
            </a:extLst>
          </p:cNvPr>
          <p:cNvSpPr>
            <a:spLocks noGrp="1" noRot="1" noChangeAspect="1" noChangeArrowheads="1" noTextEdit="1"/>
          </p:cNvSpPr>
          <p:nvPr>
            <p:ph type="sldImg"/>
          </p:nvPr>
        </p:nvSpPr>
        <p:spPr>
          <a:ln/>
        </p:spPr>
      </p:sp>
      <p:sp>
        <p:nvSpPr>
          <p:cNvPr id="119812" name="Rectangle 3">
            <a:extLst>
              <a:ext uri="{FF2B5EF4-FFF2-40B4-BE49-F238E27FC236}">
                <a16:creationId xmlns:a16="http://schemas.microsoft.com/office/drawing/2014/main" id="{2D769C83-9867-06DD-A7C0-A6592684C36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sr-Latn-CS" altLang="en-US">
              <a:latin typeface="Times New Roman" panose="02020603050405020304"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a:extLst>
              <a:ext uri="{FF2B5EF4-FFF2-40B4-BE49-F238E27FC236}">
                <a16:creationId xmlns:a16="http://schemas.microsoft.com/office/drawing/2014/main" id="{41B2979F-5349-7A2B-628B-51A1FBB9A30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fld id="{75FC48CB-CB9B-4051-A918-125F8778D574}" type="slidenum">
              <a:rPr lang="sr-Latn-CS" altLang="en-US" sz="1200"/>
              <a:pPr eaLnBrk="1" hangingPunct="1"/>
              <a:t>22</a:t>
            </a:fld>
            <a:endParaRPr lang="sr-Latn-CS" altLang="en-US" sz="1200"/>
          </a:p>
        </p:txBody>
      </p:sp>
      <p:sp>
        <p:nvSpPr>
          <p:cNvPr id="123907" name="Rectangle 2">
            <a:extLst>
              <a:ext uri="{FF2B5EF4-FFF2-40B4-BE49-F238E27FC236}">
                <a16:creationId xmlns:a16="http://schemas.microsoft.com/office/drawing/2014/main" id="{47CA4E9A-8A20-C565-03D1-ABCBFF9985DF}"/>
              </a:ext>
            </a:extLst>
          </p:cNvPr>
          <p:cNvSpPr>
            <a:spLocks noGrp="1" noRot="1" noChangeAspect="1" noChangeArrowheads="1" noTextEdit="1"/>
          </p:cNvSpPr>
          <p:nvPr>
            <p:ph type="sldImg"/>
          </p:nvPr>
        </p:nvSpPr>
        <p:spPr>
          <a:ln/>
        </p:spPr>
      </p:sp>
      <p:sp>
        <p:nvSpPr>
          <p:cNvPr id="123908" name="Rectangle 3">
            <a:extLst>
              <a:ext uri="{FF2B5EF4-FFF2-40B4-BE49-F238E27FC236}">
                <a16:creationId xmlns:a16="http://schemas.microsoft.com/office/drawing/2014/main" id="{4CF0B1B8-4F68-18B0-2F84-D2FBA450CB5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sr-Latn-CS" altLang="en-US">
              <a:latin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70D35-307F-3C14-D1AD-7323C15293B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19AD57C-09D0-4ACF-8A5F-57EFCF2834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8F60583-5911-AC76-115C-885BE89ADCF5}"/>
              </a:ext>
            </a:extLst>
          </p:cNvPr>
          <p:cNvSpPr>
            <a:spLocks noGrp="1"/>
          </p:cNvSpPr>
          <p:nvPr>
            <p:ph type="dt" sz="half" idx="10"/>
          </p:nvPr>
        </p:nvSpPr>
        <p:spPr/>
        <p:txBody>
          <a:bodyPr/>
          <a:lstStyle/>
          <a:p>
            <a:fld id="{A9558BC3-D2F0-44A0-A343-5F70D33D8077}" type="datetimeFigureOut">
              <a:rPr lang="en-US" smtClean="0"/>
              <a:t>8/2/2023</a:t>
            </a:fld>
            <a:endParaRPr lang="en-US"/>
          </a:p>
        </p:txBody>
      </p:sp>
      <p:sp>
        <p:nvSpPr>
          <p:cNvPr id="5" name="Footer Placeholder 4">
            <a:extLst>
              <a:ext uri="{FF2B5EF4-FFF2-40B4-BE49-F238E27FC236}">
                <a16:creationId xmlns:a16="http://schemas.microsoft.com/office/drawing/2014/main" id="{4A05B9DE-F195-6227-D4DD-7C6261DAC2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5706457-CC92-BB50-C2D0-41713D146F07}"/>
              </a:ext>
            </a:extLst>
          </p:cNvPr>
          <p:cNvSpPr>
            <a:spLocks noGrp="1"/>
          </p:cNvSpPr>
          <p:nvPr>
            <p:ph type="sldNum" sz="quarter" idx="12"/>
          </p:nvPr>
        </p:nvSpPr>
        <p:spPr/>
        <p:txBody>
          <a:bodyPr/>
          <a:lstStyle/>
          <a:p>
            <a:fld id="{E0F9C891-A76C-4F8C-830A-AE61A88494F9}" type="slidenum">
              <a:rPr lang="en-US" smtClean="0"/>
              <a:t>‹#›</a:t>
            </a:fld>
            <a:endParaRPr lang="en-US"/>
          </a:p>
        </p:txBody>
      </p:sp>
    </p:spTree>
    <p:extLst>
      <p:ext uri="{BB962C8B-B14F-4D97-AF65-F5344CB8AC3E}">
        <p14:creationId xmlns:p14="http://schemas.microsoft.com/office/powerpoint/2010/main" val="2962231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7F1ED8-7D15-9747-3AA3-ABC018A9AB7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0DD181E-E1BC-2DB2-8286-1CD6A8480DF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271C1E-DA04-0762-5A6E-6BCF0A948634}"/>
              </a:ext>
            </a:extLst>
          </p:cNvPr>
          <p:cNvSpPr>
            <a:spLocks noGrp="1"/>
          </p:cNvSpPr>
          <p:nvPr>
            <p:ph type="dt" sz="half" idx="10"/>
          </p:nvPr>
        </p:nvSpPr>
        <p:spPr/>
        <p:txBody>
          <a:bodyPr/>
          <a:lstStyle/>
          <a:p>
            <a:fld id="{A9558BC3-D2F0-44A0-A343-5F70D33D8077}" type="datetimeFigureOut">
              <a:rPr lang="en-US" smtClean="0"/>
              <a:t>8/2/2023</a:t>
            </a:fld>
            <a:endParaRPr lang="en-US"/>
          </a:p>
        </p:txBody>
      </p:sp>
      <p:sp>
        <p:nvSpPr>
          <p:cNvPr id="5" name="Footer Placeholder 4">
            <a:extLst>
              <a:ext uri="{FF2B5EF4-FFF2-40B4-BE49-F238E27FC236}">
                <a16:creationId xmlns:a16="http://schemas.microsoft.com/office/drawing/2014/main" id="{B250E38E-A2BC-F7EC-CD10-F8ADA162F54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A25317-B2F6-BE00-BD39-0CB5833BB194}"/>
              </a:ext>
            </a:extLst>
          </p:cNvPr>
          <p:cNvSpPr>
            <a:spLocks noGrp="1"/>
          </p:cNvSpPr>
          <p:nvPr>
            <p:ph type="sldNum" sz="quarter" idx="12"/>
          </p:nvPr>
        </p:nvSpPr>
        <p:spPr/>
        <p:txBody>
          <a:bodyPr/>
          <a:lstStyle/>
          <a:p>
            <a:fld id="{E0F9C891-A76C-4F8C-830A-AE61A88494F9}" type="slidenum">
              <a:rPr lang="en-US" smtClean="0"/>
              <a:t>‹#›</a:t>
            </a:fld>
            <a:endParaRPr lang="en-US"/>
          </a:p>
        </p:txBody>
      </p:sp>
    </p:spTree>
    <p:extLst>
      <p:ext uri="{BB962C8B-B14F-4D97-AF65-F5344CB8AC3E}">
        <p14:creationId xmlns:p14="http://schemas.microsoft.com/office/powerpoint/2010/main" val="2885612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097C8FC-0412-6629-353F-5510D59F3BF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7BAA835-F454-28D4-3CF3-44773B2AB00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7430F5-F31A-3BB7-6E08-4FA6D6C1306D}"/>
              </a:ext>
            </a:extLst>
          </p:cNvPr>
          <p:cNvSpPr>
            <a:spLocks noGrp="1"/>
          </p:cNvSpPr>
          <p:nvPr>
            <p:ph type="dt" sz="half" idx="10"/>
          </p:nvPr>
        </p:nvSpPr>
        <p:spPr/>
        <p:txBody>
          <a:bodyPr/>
          <a:lstStyle/>
          <a:p>
            <a:fld id="{A9558BC3-D2F0-44A0-A343-5F70D33D8077}" type="datetimeFigureOut">
              <a:rPr lang="en-US" smtClean="0"/>
              <a:t>8/2/2023</a:t>
            </a:fld>
            <a:endParaRPr lang="en-US"/>
          </a:p>
        </p:txBody>
      </p:sp>
      <p:sp>
        <p:nvSpPr>
          <p:cNvPr id="5" name="Footer Placeholder 4">
            <a:extLst>
              <a:ext uri="{FF2B5EF4-FFF2-40B4-BE49-F238E27FC236}">
                <a16:creationId xmlns:a16="http://schemas.microsoft.com/office/drawing/2014/main" id="{8DEAD98D-8A56-214C-ECE3-626E164481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B7BE1E-43A1-1D47-0939-D290D6157DFD}"/>
              </a:ext>
            </a:extLst>
          </p:cNvPr>
          <p:cNvSpPr>
            <a:spLocks noGrp="1"/>
          </p:cNvSpPr>
          <p:nvPr>
            <p:ph type="sldNum" sz="quarter" idx="12"/>
          </p:nvPr>
        </p:nvSpPr>
        <p:spPr/>
        <p:txBody>
          <a:bodyPr/>
          <a:lstStyle/>
          <a:p>
            <a:fld id="{E0F9C891-A76C-4F8C-830A-AE61A88494F9}" type="slidenum">
              <a:rPr lang="en-US" smtClean="0"/>
              <a:t>‹#›</a:t>
            </a:fld>
            <a:endParaRPr lang="en-US"/>
          </a:p>
        </p:txBody>
      </p:sp>
    </p:spTree>
    <p:extLst>
      <p:ext uri="{BB962C8B-B14F-4D97-AF65-F5344CB8AC3E}">
        <p14:creationId xmlns:p14="http://schemas.microsoft.com/office/powerpoint/2010/main" val="36041377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B5F64-BA14-2610-16BC-991784AC674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15E5829-A43D-9BEA-ED18-6D2CF46162C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E28D59-DBFB-1D0D-2F29-3D3861A895EB}"/>
              </a:ext>
            </a:extLst>
          </p:cNvPr>
          <p:cNvSpPr>
            <a:spLocks noGrp="1"/>
          </p:cNvSpPr>
          <p:nvPr>
            <p:ph type="dt" sz="half" idx="10"/>
          </p:nvPr>
        </p:nvSpPr>
        <p:spPr/>
        <p:txBody>
          <a:bodyPr/>
          <a:lstStyle/>
          <a:p>
            <a:fld id="{A9558BC3-D2F0-44A0-A343-5F70D33D8077}" type="datetimeFigureOut">
              <a:rPr lang="en-US" smtClean="0"/>
              <a:t>8/2/2023</a:t>
            </a:fld>
            <a:endParaRPr lang="en-US"/>
          </a:p>
        </p:txBody>
      </p:sp>
      <p:sp>
        <p:nvSpPr>
          <p:cNvPr id="5" name="Footer Placeholder 4">
            <a:extLst>
              <a:ext uri="{FF2B5EF4-FFF2-40B4-BE49-F238E27FC236}">
                <a16:creationId xmlns:a16="http://schemas.microsoft.com/office/drawing/2014/main" id="{BE26B88A-440B-7AB9-EA96-C2343FB406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319E07-0A76-6525-197D-5C1D727EE770}"/>
              </a:ext>
            </a:extLst>
          </p:cNvPr>
          <p:cNvSpPr>
            <a:spLocks noGrp="1"/>
          </p:cNvSpPr>
          <p:nvPr>
            <p:ph type="sldNum" sz="quarter" idx="12"/>
          </p:nvPr>
        </p:nvSpPr>
        <p:spPr/>
        <p:txBody>
          <a:bodyPr/>
          <a:lstStyle/>
          <a:p>
            <a:fld id="{E0F9C891-A76C-4F8C-830A-AE61A88494F9}" type="slidenum">
              <a:rPr lang="en-US" smtClean="0"/>
              <a:t>‹#›</a:t>
            </a:fld>
            <a:endParaRPr lang="en-US"/>
          </a:p>
        </p:txBody>
      </p:sp>
    </p:spTree>
    <p:extLst>
      <p:ext uri="{BB962C8B-B14F-4D97-AF65-F5344CB8AC3E}">
        <p14:creationId xmlns:p14="http://schemas.microsoft.com/office/powerpoint/2010/main" val="1743057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3F92B4-6128-725D-0E64-646376519B7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24C29D1-F17F-433C-4F7D-784D1D302B0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4B2CD54-2FF0-6B39-9E45-CE9B5EF69DD3}"/>
              </a:ext>
            </a:extLst>
          </p:cNvPr>
          <p:cNvSpPr>
            <a:spLocks noGrp="1"/>
          </p:cNvSpPr>
          <p:nvPr>
            <p:ph type="dt" sz="half" idx="10"/>
          </p:nvPr>
        </p:nvSpPr>
        <p:spPr/>
        <p:txBody>
          <a:bodyPr/>
          <a:lstStyle/>
          <a:p>
            <a:fld id="{A9558BC3-D2F0-44A0-A343-5F70D33D8077}" type="datetimeFigureOut">
              <a:rPr lang="en-US" smtClean="0"/>
              <a:t>8/2/2023</a:t>
            </a:fld>
            <a:endParaRPr lang="en-US"/>
          </a:p>
        </p:txBody>
      </p:sp>
      <p:sp>
        <p:nvSpPr>
          <p:cNvPr id="5" name="Footer Placeholder 4">
            <a:extLst>
              <a:ext uri="{FF2B5EF4-FFF2-40B4-BE49-F238E27FC236}">
                <a16:creationId xmlns:a16="http://schemas.microsoft.com/office/drawing/2014/main" id="{396A3E7A-3491-64D9-F5B1-C1CB789327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BDDA799-281F-9A6F-9531-75F85309A958}"/>
              </a:ext>
            </a:extLst>
          </p:cNvPr>
          <p:cNvSpPr>
            <a:spLocks noGrp="1"/>
          </p:cNvSpPr>
          <p:nvPr>
            <p:ph type="sldNum" sz="quarter" idx="12"/>
          </p:nvPr>
        </p:nvSpPr>
        <p:spPr/>
        <p:txBody>
          <a:bodyPr/>
          <a:lstStyle/>
          <a:p>
            <a:fld id="{E0F9C891-A76C-4F8C-830A-AE61A88494F9}" type="slidenum">
              <a:rPr lang="en-US" smtClean="0"/>
              <a:t>‹#›</a:t>
            </a:fld>
            <a:endParaRPr lang="en-US"/>
          </a:p>
        </p:txBody>
      </p:sp>
    </p:spTree>
    <p:extLst>
      <p:ext uri="{BB962C8B-B14F-4D97-AF65-F5344CB8AC3E}">
        <p14:creationId xmlns:p14="http://schemas.microsoft.com/office/powerpoint/2010/main" val="36667702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86036-078C-1102-80DE-3ACC8176F3C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383A9D8-2FD1-3402-9281-60CF6B06735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6D32072-D495-00FF-A473-1EEBC516F5B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AD0DA57-CB57-034C-67B2-89BE9FD4F947}"/>
              </a:ext>
            </a:extLst>
          </p:cNvPr>
          <p:cNvSpPr>
            <a:spLocks noGrp="1"/>
          </p:cNvSpPr>
          <p:nvPr>
            <p:ph type="dt" sz="half" idx="10"/>
          </p:nvPr>
        </p:nvSpPr>
        <p:spPr/>
        <p:txBody>
          <a:bodyPr/>
          <a:lstStyle/>
          <a:p>
            <a:fld id="{A9558BC3-D2F0-44A0-A343-5F70D33D8077}" type="datetimeFigureOut">
              <a:rPr lang="en-US" smtClean="0"/>
              <a:t>8/2/2023</a:t>
            </a:fld>
            <a:endParaRPr lang="en-US"/>
          </a:p>
        </p:txBody>
      </p:sp>
      <p:sp>
        <p:nvSpPr>
          <p:cNvPr id="6" name="Footer Placeholder 5">
            <a:extLst>
              <a:ext uri="{FF2B5EF4-FFF2-40B4-BE49-F238E27FC236}">
                <a16:creationId xmlns:a16="http://schemas.microsoft.com/office/drawing/2014/main" id="{2740DC4E-AE98-4D81-15A9-94088F3F5D4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F20C50-9292-9796-9256-4B9E8C54F4CC}"/>
              </a:ext>
            </a:extLst>
          </p:cNvPr>
          <p:cNvSpPr>
            <a:spLocks noGrp="1"/>
          </p:cNvSpPr>
          <p:nvPr>
            <p:ph type="sldNum" sz="quarter" idx="12"/>
          </p:nvPr>
        </p:nvSpPr>
        <p:spPr/>
        <p:txBody>
          <a:bodyPr/>
          <a:lstStyle/>
          <a:p>
            <a:fld id="{E0F9C891-A76C-4F8C-830A-AE61A88494F9}" type="slidenum">
              <a:rPr lang="en-US" smtClean="0"/>
              <a:t>‹#›</a:t>
            </a:fld>
            <a:endParaRPr lang="en-US"/>
          </a:p>
        </p:txBody>
      </p:sp>
    </p:spTree>
    <p:extLst>
      <p:ext uri="{BB962C8B-B14F-4D97-AF65-F5344CB8AC3E}">
        <p14:creationId xmlns:p14="http://schemas.microsoft.com/office/powerpoint/2010/main" val="384715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13459-91B2-99DF-1816-6DB955BF11E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6E2DE4A-797A-BB91-C22E-4B169A08B90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AE7070E-7EA6-E24C-1416-D42F0CBD117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076DC1A-6DE8-A680-D412-CAF33F07083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E04023B-5F0F-C9FB-CE43-63F61651C06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7444AEB-EB4F-1118-4696-90B4F0515FBF}"/>
              </a:ext>
            </a:extLst>
          </p:cNvPr>
          <p:cNvSpPr>
            <a:spLocks noGrp="1"/>
          </p:cNvSpPr>
          <p:nvPr>
            <p:ph type="dt" sz="half" idx="10"/>
          </p:nvPr>
        </p:nvSpPr>
        <p:spPr/>
        <p:txBody>
          <a:bodyPr/>
          <a:lstStyle/>
          <a:p>
            <a:fld id="{A9558BC3-D2F0-44A0-A343-5F70D33D8077}" type="datetimeFigureOut">
              <a:rPr lang="en-US" smtClean="0"/>
              <a:t>8/2/2023</a:t>
            </a:fld>
            <a:endParaRPr lang="en-US"/>
          </a:p>
        </p:txBody>
      </p:sp>
      <p:sp>
        <p:nvSpPr>
          <p:cNvPr id="8" name="Footer Placeholder 7">
            <a:extLst>
              <a:ext uri="{FF2B5EF4-FFF2-40B4-BE49-F238E27FC236}">
                <a16:creationId xmlns:a16="http://schemas.microsoft.com/office/drawing/2014/main" id="{D40C8E2B-F757-3901-57AB-81AF371E123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AD99A2B-4B70-7FCB-CF43-CC6463A92207}"/>
              </a:ext>
            </a:extLst>
          </p:cNvPr>
          <p:cNvSpPr>
            <a:spLocks noGrp="1"/>
          </p:cNvSpPr>
          <p:nvPr>
            <p:ph type="sldNum" sz="quarter" idx="12"/>
          </p:nvPr>
        </p:nvSpPr>
        <p:spPr/>
        <p:txBody>
          <a:bodyPr/>
          <a:lstStyle/>
          <a:p>
            <a:fld id="{E0F9C891-A76C-4F8C-830A-AE61A88494F9}" type="slidenum">
              <a:rPr lang="en-US" smtClean="0"/>
              <a:t>‹#›</a:t>
            </a:fld>
            <a:endParaRPr lang="en-US"/>
          </a:p>
        </p:txBody>
      </p:sp>
    </p:spTree>
    <p:extLst>
      <p:ext uri="{BB962C8B-B14F-4D97-AF65-F5344CB8AC3E}">
        <p14:creationId xmlns:p14="http://schemas.microsoft.com/office/powerpoint/2010/main" val="159111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68000-30BA-F3B0-3223-1AB4339B406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EC2D511-8350-AEF1-731E-44A7472EF678}"/>
              </a:ext>
            </a:extLst>
          </p:cNvPr>
          <p:cNvSpPr>
            <a:spLocks noGrp="1"/>
          </p:cNvSpPr>
          <p:nvPr>
            <p:ph type="dt" sz="half" idx="10"/>
          </p:nvPr>
        </p:nvSpPr>
        <p:spPr/>
        <p:txBody>
          <a:bodyPr/>
          <a:lstStyle/>
          <a:p>
            <a:fld id="{A9558BC3-D2F0-44A0-A343-5F70D33D8077}" type="datetimeFigureOut">
              <a:rPr lang="en-US" smtClean="0"/>
              <a:t>8/2/2023</a:t>
            </a:fld>
            <a:endParaRPr lang="en-US"/>
          </a:p>
        </p:txBody>
      </p:sp>
      <p:sp>
        <p:nvSpPr>
          <p:cNvPr id="4" name="Footer Placeholder 3">
            <a:extLst>
              <a:ext uri="{FF2B5EF4-FFF2-40B4-BE49-F238E27FC236}">
                <a16:creationId xmlns:a16="http://schemas.microsoft.com/office/drawing/2014/main" id="{487986E0-3E66-3F6C-585D-9C48C1FA9CD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488CD4C-06F7-073A-8809-6B69BCEACF35}"/>
              </a:ext>
            </a:extLst>
          </p:cNvPr>
          <p:cNvSpPr>
            <a:spLocks noGrp="1"/>
          </p:cNvSpPr>
          <p:nvPr>
            <p:ph type="sldNum" sz="quarter" idx="12"/>
          </p:nvPr>
        </p:nvSpPr>
        <p:spPr/>
        <p:txBody>
          <a:bodyPr/>
          <a:lstStyle/>
          <a:p>
            <a:fld id="{E0F9C891-A76C-4F8C-830A-AE61A88494F9}" type="slidenum">
              <a:rPr lang="en-US" smtClean="0"/>
              <a:t>‹#›</a:t>
            </a:fld>
            <a:endParaRPr lang="en-US"/>
          </a:p>
        </p:txBody>
      </p:sp>
    </p:spTree>
    <p:extLst>
      <p:ext uri="{BB962C8B-B14F-4D97-AF65-F5344CB8AC3E}">
        <p14:creationId xmlns:p14="http://schemas.microsoft.com/office/powerpoint/2010/main" val="1371309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89D6DAE-0D3C-C273-2F7B-10EAE1245948}"/>
              </a:ext>
            </a:extLst>
          </p:cNvPr>
          <p:cNvSpPr>
            <a:spLocks noGrp="1"/>
          </p:cNvSpPr>
          <p:nvPr>
            <p:ph type="dt" sz="half" idx="10"/>
          </p:nvPr>
        </p:nvSpPr>
        <p:spPr/>
        <p:txBody>
          <a:bodyPr/>
          <a:lstStyle/>
          <a:p>
            <a:fld id="{A9558BC3-D2F0-44A0-A343-5F70D33D8077}" type="datetimeFigureOut">
              <a:rPr lang="en-US" smtClean="0"/>
              <a:t>8/2/2023</a:t>
            </a:fld>
            <a:endParaRPr lang="en-US"/>
          </a:p>
        </p:txBody>
      </p:sp>
      <p:sp>
        <p:nvSpPr>
          <p:cNvPr id="3" name="Footer Placeholder 2">
            <a:extLst>
              <a:ext uri="{FF2B5EF4-FFF2-40B4-BE49-F238E27FC236}">
                <a16:creationId xmlns:a16="http://schemas.microsoft.com/office/drawing/2014/main" id="{8684FED7-E639-4B0D-39ED-E48772C286B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537A425-C48C-85F8-93D5-49AF98C35C34}"/>
              </a:ext>
            </a:extLst>
          </p:cNvPr>
          <p:cNvSpPr>
            <a:spLocks noGrp="1"/>
          </p:cNvSpPr>
          <p:nvPr>
            <p:ph type="sldNum" sz="quarter" idx="12"/>
          </p:nvPr>
        </p:nvSpPr>
        <p:spPr/>
        <p:txBody>
          <a:bodyPr/>
          <a:lstStyle/>
          <a:p>
            <a:fld id="{E0F9C891-A76C-4F8C-830A-AE61A88494F9}" type="slidenum">
              <a:rPr lang="en-US" smtClean="0"/>
              <a:t>‹#›</a:t>
            </a:fld>
            <a:endParaRPr lang="en-US"/>
          </a:p>
        </p:txBody>
      </p:sp>
    </p:spTree>
    <p:extLst>
      <p:ext uri="{BB962C8B-B14F-4D97-AF65-F5344CB8AC3E}">
        <p14:creationId xmlns:p14="http://schemas.microsoft.com/office/powerpoint/2010/main" val="2738184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39C911-11A2-DAA6-E614-6D532959A50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8916D65-F5C8-82CC-5F0E-0ECE8EE45AA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2522320-63B4-2AB3-E6AB-422525B4EC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DAB286B-E1F3-16E5-30A5-8898AB7DCF61}"/>
              </a:ext>
            </a:extLst>
          </p:cNvPr>
          <p:cNvSpPr>
            <a:spLocks noGrp="1"/>
          </p:cNvSpPr>
          <p:nvPr>
            <p:ph type="dt" sz="half" idx="10"/>
          </p:nvPr>
        </p:nvSpPr>
        <p:spPr/>
        <p:txBody>
          <a:bodyPr/>
          <a:lstStyle/>
          <a:p>
            <a:fld id="{A9558BC3-D2F0-44A0-A343-5F70D33D8077}" type="datetimeFigureOut">
              <a:rPr lang="en-US" smtClean="0"/>
              <a:t>8/2/2023</a:t>
            </a:fld>
            <a:endParaRPr lang="en-US"/>
          </a:p>
        </p:txBody>
      </p:sp>
      <p:sp>
        <p:nvSpPr>
          <p:cNvPr id="6" name="Footer Placeholder 5">
            <a:extLst>
              <a:ext uri="{FF2B5EF4-FFF2-40B4-BE49-F238E27FC236}">
                <a16:creationId xmlns:a16="http://schemas.microsoft.com/office/drawing/2014/main" id="{3B1F0A77-3529-988E-B53C-0D1AB6DEAC3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0DBD775-C67E-77F4-2C33-C83DCE20EA2D}"/>
              </a:ext>
            </a:extLst>
          </p:cNvPr>
          <p:cNvSpPr>
            <a:spLocks noGrp="1"/>
          </p:cNvSpPr>
          <p:nvPr>
            <p:ph type="sldNum" sz="quarter" idx="12"/>
          </p:nvPr>
        </p:nvSpPr>
        <p:spPr/>
        <p:txBody>
          <a:bodyPr/>
          <a:lstStyle/>
          <a:p>
            <a:fld id="{E0F9C891-A76C-4F8C-830A-AE61A88494F9}" type="slidenum">
              <a:rPr lang="en-US" smtClean="0"/>
              <a:t>‹#›</a:t>
            </a:fld>
            <a:endParaRPr lang="en-US"/>
          </a:p>
        </p:txBody>
      </p:sp>
    </p:spTree>
    <p:extLst>
      <p:ext uri="{BB962C8B-B14F-4D97-AF65-F5344CB8AC3E}">
        <p14:creationId xmlns:p14="http://schemas.microsoft.com/office/powerpoint/2010/main" val="873757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BD8E0D-5EA7-37BE-C205-0A15E75DB67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A4BBCE5-0287-1CE8-5AEF-47A76FCD20A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8BEAF80-E639-4617-4561-8C24A74B61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13A551-D44F-56D3-B5A9-9EEC74FA5F22}"/>
              </a:ext>
            </a:extLst>
          </p:cNvPr>
          <p:cNvSpPr>
            <a:spLocks noGrp="1"/>
          </p:cNvSpPr>
          <p:nvPr>
            <p:ph type="dt" sz="half" idx="10"/>
          </p:nvPr>
        </p:nvSpPr>
        <p:spPr/>
        <p:txBody>
          <a:bodyPr/>
          <a:lstStyle/>
          <a:p>
            <a:fld id="{A9558BC3-D2F0-44A0-A343-5F70D33D8077}" type="datetimeFigureOut">
              <a:rPr lang="en-US" smtClean="0"/>
              <a:t>8/2/2023</a:t>
            </a:fld>
            <a:endParaRPr lang="en-US"/>
          </a:p>
        </p:txBody>
      </p:sp>
      <p:sp>
        <p:nvSpPr>
          <p:cNvPr id="6" name="Footer Placeholder 5">
            <a:extLst>
              <a:ext uri="{FF2B5EF4-FFF2-40B4-BE49-F238E27FC236}">
                <a16:creationId xmlns:a16="http://schemas.microsoft.com/office/drawing/2014/main" id="{7B640A53-E013-C621-BF5A-385CA3AAB0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73C0B6-84CB-9EA8-E387-E3B5BDB1A4D6}"/>
              </a:ext>
            </a:extLst>
          </p:cNvPr>
          <p:cNvSpPr>
            <a:spLocks noGrp="1"/>
          </p:cNvSpPr>
          <p:nvPr>
            <p:ph type="sldNum" sz="quarter" idx="12"/>
          </p:nvPr>
        </p:nvSpPr>
        <p:spPr/>
        <p:txBody>
          <a:bodyPr/>
          <a:lstStyle/>
          <a:p>
            <a:fld id="{E0F9C891-A76C-4F8C-830A-AE61A88494F9}" type="slidenum">
              <a:rPr lang="en-US" smtClean="0"/>
              <a:t>‹#›</a:t>
            </a:fld>
            <a:endParaRPr lang="en-US"/>
          </a:p>
        </p:txBody>
      </p:sp>
    </p:spTree>
    <p:extLst>
      <p:ext uri="{BB962C8B-B14F-4D97-AF65-F5344CB8AC3E}">
        <p14:creationId xmlns:p14="http://schemas.microsoft.com/office/powerpoint/2010/main" val="1845910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3E40CB7-771B-C447-881E-8B966865E10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FFCB678-8184-8D45-0861-2E35F375E32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D2DD4D-BDBA-2185-9341-F6F94CD81E2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558BC3-D2F0-44A0-A343-5F70D33D8077}" type="datetimeFigureOut">
              <a:rPr lang="en-US" smtClean="0"/>
              <a:t>8/2/2023</a:t>
            </a:fld>
            <a:endParaRPr lang="en-US"/>
          </a:p>
        </p:txBody>
      </p:sp>
      <p:sp>
        <p:nvSpPr>
          <p:cNvPr id="5" name="Footer Placeholder 4">
            <a:extLst>
              <a:ext uri="{FF2B5EF4-FFF2-40B4-BE49-F238E27FC236}">
                <a16:creationId xmlns:a16="http://schemas.microsoft.com/office/drawing/2014/main" id="{47C378A5-5009-C3A6-EFD4-0ED8F8CEA97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5A187B1-3D03-A6E7-CD09-E5EFFEFD141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F9C891-A76C-4F8C-830A-AE61A88494F9}" type="slidenum">
              <a:rPr lang="en-US" smtClean="0"/>
              <a:t>‹#›</a:t>
            </a:fld>
            <a:endParaRPr lang="en-US"/>
          </a:p>
        </p:txBody>
      </p:sp>
    </p:spTree>
    <p:extLst>
      <p:ext uri="{BB962C8B-B14F-4D97-AF65-F5344CB8AC3E}">
        <p14:creationId xmlns:p14="http://schemas.microsoft.com/office/powerpoint/2010/main" val="9744501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20">
          <a:fgClr>
            <a:schemeClr val="accent1"/>
          </a:fgClr>
          <a:bgClr>
            <a:schemeClr val="bg1"/>
          </a:bgClr>
        </a:patt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D4422C-E6B1-CD77-4CAE-B2534C23C362}"/>
              </a:ext>
            </a:extLst>
          </p:cNvPr>
          <p:cNvSpPr>
            <a:spLocks noGrp="1"/>
          </p:cNvSpPr>
          <p:nvPr>
            <p:ph type="ctrTitle"/>
          </p:nvPr>
        </p:nvSpPr>
        <p:spPr/>
        <p:txBody>
          <a:bodyPr/>
          <a:lstStyle/>
          <a:p>
            <a:r>
              <a:rPr lang="en" dirty="0"/>
              <a:t>Pharmacology and toxicology – week</a:t>
            </a:r>
            <a:r>
              <a:rPr lang="sr-Latn-RS" dirty="0"/>
              <a:t> one</a:t>
            </a:r>
            <a:endParaRPr lang="en-US" dirty="0"/>
          </a:p>
        </p:txBody>
      </p:sp>
      <p:sp>
        <p:nvSpPr>
          <p:cNvPr id="3" name="Subtitle 2">
            <a:extLst>
              <a:ext uri="{FF2B5EF4-FFF2-40B4-BE49-F238E27FC236}">
                <a16:creationId xmlns:a16="http://schemas.microsoft.com/office/drawing/2014/main" id="{22D39B1A-D59F-FDC9-1AC4-4EEDFC512A73}"/>
              </a:ext>
            </a:extLst>
          </p:cNvPr>
          <p:cNvSpPr>
            <a:spLocks noGrp="1"/>
          </p:cNvSpPr>
          <p:nvPr>
            <p:ph type="subTitle" idx="1"/>
          </p:nvPr>
        </p:nvSpPr>
        <p:spPr/>
        <p:txBody>
          <a:bodyPr/>
          <a:lstStyle/>
          <a:p>
            <a:r>
              <a:rPr lang="en" dirty="0"/>
              <a:t>Prof.</a:t>
            </a:r>
            <a:r>
              <a:rPr lang="sr-Latn-RS" dirty="0"/>
              <a:t> dr</a:t>
            </a:r>
            <a:r>
              <a:rPr lang="en" dirty="0"/>
              <a:t> Slobodan Janković and dr Sne</a:t>
            </a:r>
            <a:r>
              <a:rPr lang="sr-Latn-RS" dirty="0"/>
              <a:t>žana Janković</a:t>
            </a:r>
            <a:endParaRPr lang="en-US" dirty="0"/>
          </a:p>
        </p:txBody>
      </p:sp>
    </p:spTree>
    <p:extLst>
      <p:ext uri="{BB962C8B-B14F-4D97-AF65-F5344CB8AC3E}">
        <p14:creationId xmlns:p14="http://schemas.microsoft.com/office/powerpoint/2010/main" val="4237916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754FF305-30F5-C386-4856-887D27A1D28D}"/>
              </a:ext>
            </a:extLst>
          </p:cNvPr>
          <p:cNvSpPr>
            <a:spLocks noGrp="1"/>
          </p:cNvSpPr>
          <p:nvPr>
            <p:ph type="title"/>
          </p:nvPr>
        </p:nvSpPr>
        <p:spPr>
          <a:xfrm>
            <a:off x="1524000" y="1"/>
            <a:ext cx="9144000" cy="1096963"/>
          </a:xfrm>
          <a:blipFill dpi="0" rotWithShape="1">
            <a:blip r:embed="rId2">
              <a:alphaModFix amt="50000"/>
            </a:blip>
            <a:srcRect/>
            <a:tile tx="0" ty="0" sx="100000" sy="100000" flip="none" algn="tl"/>
          </a:blipFill>
        </p:spPr>
        <p:txBody>
          <a:bodyPr>
            <a:normAutofit fontScale="90000"/>
          </a:bodyPr>
          <a:lstStyle/>
          <a:p>
            <a:pPr>
              <a:defRPr/>
            </a:pPr>
            <a:br>
              <a:rPr lang="sr-Cyrl-CS" sz="3200" b="1" dirty="0"/>
            </a:br>
            <a:br>
              <a:rPr lang="sr-Cyrl-CS" sz="3200" b="1" dirty="0"/>
            </a:br>
            <a:r>
              <a:rPr lang="en" sz="2000" b="1" dirty="0">
                <a:solidFill>
                  <a:schemeClr val="accent6">
                    <a:lumMod val="75000"/>
                  </a:schemeClr>
                </a:solidFill>
              </a:rPr>
              <a:t>RELATIONSHIP OF CONCENTRATION AND EFFECT OF A DRUG </a:t>
            </a:r>
            <a:br>
              <a:rPr lang="sr-Cyrl-CS" sz="2000" b="1" dirty="0">
                <a:solidFill>
                  <a:schemeClr val="accent6">
                    <a:lumMod val="75000"/>
                  </a:schemeClr>
                </a:solidFill>
              </a:rPr>
            </a:br>
            <a:r>
              <a:rPr lang="en" sz="2000" b="1" dirty="0">
                <a:solidFill>
                  <a:schemeClr val="accent6">
                    <a:lumMod val="75000"/>
                  </a:schemeClr>
                </a:solidFill>
              </a:rPr>
              <a:t>PRESENTED AS DOSE-RESPONSE CURVE</a:t>
            </a:r>
            <a:br>
              <a:rPr lang="sr-Cyrl-CS" b="1" dirty="0"/>
            </a:br>
            <a:endParaRPr lang="en-US" dirty="0"/>
          </a:p>
        </p:txBody>
      </p:sp>
      <p:sp>
        <p:nvSpPr>
          <p:cNvPr id="12291" name="Content Placeholder 2">
            <a:extLst>
              <a:ext uri="{FF2B5EF4-FFF2-40B4-BE49-F238E27FC236}">
                <a16:creationId xmlns:a16="http://schemas.microsoft.com/office/drawing/2014/main" id="{772BBB5E-5AFB-FFB9-E628-797B564FFE20}"/>
              </a:ext>
            </a:extLst>
          </p:cNvPr>
          <p:cNvSpPr>
            <a:spLocks noGrp="1"/>
          </p:cNvSpPr>
          <p:nvPr>
            <p:ph idx="1"/>
          </p:nvPr>
        </p:nvSpPr>
        <p:spPr>
          <a:xfrm>
            <a:off x="1524000" y="1071564"/>
            <a:ext cx="9144000" cy="5786437"/>
          </a:xfrm>
          <a:blipFill dpi="0" rotWithShape="1">
            <a:blip r:embed="rId2">
              <a:alphaModFix amt="53000"/>
            </a:blip>
            <a:srcRect/>
            <a:tile tx="0" ty="0" sx="100000" sy="100000" flip="none" algn="tl"/>
          </a:blipFill>
        </p:spPr>
        <p:txBody>
          <a:bodyPr>
            <a:normAutofit fontScale="92500" lnSpcReduction="10000"/>
          </a:bodyPr>
          <a:lstStyle/>
          <a:p>
            <a:pPr>
              <a:buFontTx/>
              <a:buNone/>
              <a:defRPr/>
            </a:pPr>
            <a:r>
              <a:rPr lang="en" sz="1600" dirty="0"/>
              <a:t>    </a:t>
            </a:r>
          </a:p>
          <a:p>
            <a:pPr>
              <a:buFontTx/>
              <a:buNone/>
              <a:defRPr/>
            </a:pPr>
            <a:endParaRPr lang="sr-Latn-CS" sz="1050" dirty="0"/>
          </a:p>
          <a:p>
            <a:pPr>
              <a:buFontTx/>
              <a:buNone/>
              <a:defRPr/>
            </a:pPr>
            <a:r>
              <a:rPr lang="en" sz="1600" dirty="0"/>
              <a:t>       In in vivo conditions, the number of occupied receptors cannot be measured, but the organism's response to the drug can (action, effect of the drug). When the percentage of maximum response is plotted on the ordinate, and the concentration (dose) of the drug is plotted on the abscissa, a hyperbola is also obtained:</a:t>
            </a:r>
            <a:endParaRPr lang="sr-Latn-CS" sz="1600" dirty="0"/>
          </a:p>
          <a:p>
            <a:pPr>
              <a:buFontTx/>
              <a:buNone/>
              <a:defRPr/>
            </a:pPr>
            <a:r>
              <a:rPr lang="en" sz="1600" dirty="0"/>
              <a:t>   </a:t>
            </a:r>
          </a:p>
          <a:p>
            <a:pPr>
              <a:buFontTx/>
              <a:buNone/>
              <a:defRPr/>
            </a:pPr>
            <a:r>
              <a:rPr lang="en" sz="1600" dirty="0"/>
              <a:t>                                                                </a:t>
            </a:r>
          </a:p>
          <a:p>
            <a:pPr>
              <a:buFontTx/>
              <a:buNone/>
              <a:defRPr/>
            </a:pPr>
            <a:r>
              <a:rPr lang="en" sz="1600" dirty="0"/>
              <a:t>     </a:t>
            </a:r>
            <a:endParaRPr lang="sr-Cyrl-CS" sz="1600" dirty="0"/>
          </a:p>
          <a:p>
            <a:pPr>
              <a:buFontTx/>
              <a:buNone/>
              <a:defRPr/>
            </a:pPr>
            <a:r>
              <a:rPr lang="en" sz="1600" dirty="0"/>
              <a:t>    </a:t>
            </a:r>
            <a:endParaRPr lang="sr-Cyrl-CS" sz="1600" dirty="0"/>
          </a:p>
          <a:p>
            <a:pPr>
              <a:spcBef>
                <a:spcPts val="0"/>
              </a:spcBef>
              <a:buNone/>
              <a:defRPr/>
            </a:pPr>
            <a:r>
              <a:rPr lang="en" sz="1600" dirty="0"/>
              <a:t>    </a:t>
            </a:r>
          </a:p>
          <a:p>
            <a:pPr>
              <a:buFontTx/>
              <a:buNone/>
              <a:defRPr/>
            </a:pPr>
            <a:r>
              <a:rPr lang="en" sz="1600" dirty="0"/>
              <a:t>          </a:t>
            </a:r>
          </a:p>
          <a:p>
            <a:pPr>
              <a:buFontTx/>
              <a:buNone/>
              <a:defRPr/>
            </a:pPr>
            <a:r>
              <a:rPr lang="en" sz="1600" dirty="0"/>
              <a:t>   </a:t>
            </a:r>
          </a:p>
          <a:p>
            <a:pPr>
              <a:buFontTx/>
              <a:buNone/>
              <a:defRPr/>
            </a:pPr>
            <a:r>
              <a:rPr lang="en" sz="1600" b="1" dirty="0"/>
              <a:t>   </a:t>
            </a:r>
            <a:r>
              <a:rPr lang="en" sz="1800" b="1" dirty="0"/>
              <a:t>  </a:t>
            </a:r>
            <a:r>
              <a:rPr lang="en" sz="1600" dirty="0"/>
              <a:t>At lower concentrations of the drug, the increase in effect is pronounced and proportional to the increase in the dose. With a further increase in the dose, the increase in the effect is less and less and finally the increase in the dose no longer leads to an increase in the effect.</a:t>
            </a:r>
          </a:p>
          <a:p>
            <a:pPr>
              <a:buFontTx/>
              <a:buNone/>
              <a:defRPr/>
            </a:pPr>
            <a:r>
              <a:rPr lang="en" sz="1600" dirty="0"/>
              <a:t>ES </a:t>
            </a:r>
            <a:r>
              <a:rPr lang="en" sz="1600" baseline="-25000" dirty="0"/>
              <a:t>50 </a:t>
            </a:r>
            <a:r>
              <a:rPr lang="en" sz="1600" dirty="0"/>
              <a:t>(effective concentration 50) is the drug concentration that causes 50% of the maximal response.</a:t>
            </a:r>
          </a:p>
          <a:p>
            <a:pPr>
              <a:buFontTx/>
              <a:buNone/>
              <a:defRPr/>
            </a:pPr>
            <a:r>
              <a:rPr lang="en" sz="1600" dirty="0"/>
              <a:t>The effect of the drug can be proportional to the percentage of occupied receptors, but in more complex biological responses, the proportionality is disturbed.</a:t>
            </a:r>
            <a:endParaRPr lang="en-US" sz="1600" dirty="0"/>
          </a:p>
          <a:p>
            <a:pPr>
              <a:buFontTx/>
              <a:buNone/>
              <a:defRPr/>
            </a:pPr>
            <a:endParaRPr lang="sr-Cyrl-CS" sz="1600" b="1" dirty="0"/>
          </a:p>
          <a:p>
            <a:pPr>
              <a:buFontTx/>
              <a:buNone/>
              <a:defRPr/>
            </a:pPr>
            <a:r>
              <a:rPr lang="en" sz="1600" dirty="0"/>
              <a:t>   </a:t>
            </a:r>
          </a:p>
          <a:p>
            <a:pPr>
              <a:buFontTx/>
              <a:buNone/>
              <a:defRPr/>
            </a:pPr>
            <a:r>
              <a:rPr lang="en" sz="1600" dirty="0"/>
              <a:t>   </a:t>
            </a:r>
            <a:endParaRPr lang="en-US" sz="1600" dirty="0"/>
          </a:p>
        </p:txBody>
      </p:sp>
      <p:cxnSp>
        <p:nvCxnSpPr>
          <p:cNvPr id="15364" name="Straight Arrow Connector 7">
            <a:extLst>
              <a:ext uri="{FF2B5EF4-FFF2-40B4-BE49-F238E27FC236}">
                <a16:creationId xmlns:a16="http://schemas.microsoft.com/office/drawing/2014/main" id="{38D59580-7A48-8152-3799-05778C5C847E}"/>
              </a:ext>
            </a:extLst>
          </p:cNvPr>
          <p:cNvCxnSpPr>
            <a:cxnSpLocks noChangeShapeType="1"/>
          </p:cNvCxnSpPr>
          <p:nvPr/>
        </p:nvCxnSpPr>
        <p:spPr bwMode="auto">
          <a:xfrm>
            <a:off x="3095626" y="4000500"/>
            <a:ext cx="2428875" cy="0"/>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5365" name="Straight Arrow Connector 9">
            <a:extLst>
              <a:ext uri="{FF2B5EF4-FFF2-40B4-BE49-F238E27FC236}">
                <a16:creationId xmlns:a16="http://schemas.microsoft.com/office/drawing/2014/main" id="{B4AD0C57-EBA2-17B2-33FE-D998A681B5A8}"/>
              </a:ext>
            </a:extLst>
          </p:cNvPr>
          <p:cNvCxnSpPr>
            <a:cxnSpLocks noChangeShapeType="1"/>
          </p:cNvCxnSpPr>
          <p:nvPr/>
        </p:nvCxnSpPr>
        <p:spPr bwMode="auto">
          <a:xfrm rot="5400000" flipH="1" flipV="1">
            <a:off x="2381250" y="3286125"/>
            <a:ext cx="1430338" cy="1588"/>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5366" name="Freeform 48">
            <a:extLst>
              <a:ext uri="{FF2B5EF4-FFF2-40B4-BE49-F238E27FC236}">
                <a16:creationId xmlns:a16="http://schemas.microsoft.com/office/drawing/2014/main" id="{51929AD0-6E6E-4975-F41E-34208D91C319}"/>
              </a:ext>
            </a:extLst>
          </p:cNvPr>
          <p:cNvSpPr>
            <a:spLocks noChangeArrowheads="1"/>
          </p:cNvSpPr>
          <p:nvPr/>
        </p:nvSpPr>
        <p:spPr bwMode="auto">
          <a:xfrm>
            <a:off x="3095625" y="2857500"/>
            <a:ext cx="2357438" cy="1143000"/>
          </a:xfrm>
          <a:custGeom>
            <a:avLst/>
            <a:gdLst>
              <a:gd name="T0" fmla="*/ 0 w 1376314"/>
              <a:gd name="T1" fmla="*/ 1322738 h 1062087"/>
              <a:gd name="T2" fmla="*/ 1374691 w 1376314"/>
              <a:gd name="T3" fmla="*/ 360027 h 1062087"/>
              <a:gd name="T4" fmla="*/ 3649897 w 1376314"/>
              <a:gd name="T5" fmla="*/ 54790 h 1062087"/>
              <a:gd name="T6" fmla="*/ 6920639 w 1376314"/>
              <a:gd name="T7" fmla="*/ 31313 h 1062087"/>
              <a:gd name="T8" fmla="*/ 0 60000 65536"/>
              <a:gd name="T9" fmla="*/ 0 60000 65536"/>
              <a:gd name="T10" fmla="*/ 0 60000 65536"/>
              <a:gd name="T11" fmla="*/ 0 60000 65536"/>
              <a:gd name="T12" fmla="*/ 0 w 1376314"/>
              <a:gd name="T13" fmla="*/ 0 h 1062087"/>
              <a:gd name="T14" fmla="*/ 1376314 w 1376314"/>
              <a:gd name="T15" fmla="*/ 1062087 h 1062087"/>
            </a:gdLst>
            <a:ahLst/>
            <a:cxnLst>
              <a:cxn ang="T8">
                <a:pos x="T0" y="T1"/>
              </a:cxn>
              <a:cxn ang="T9">
                <a:pos x="T2" y="T3"/>
              </a:cxn>
              <a:cxn ang="T10">
                <a:pos x="T4" y="T5"/>
              </a:cxn>
              <a:cxn ang="T11">
                <a:pos x="T6" y="T7"/>
              </a:cxn>
            </a:cxnLst>
            <a:rect l="T12" t="T13" r="T14" b="T15"/>
            <a:pathLst>
              <a:path w="1376314" h="1062087">
                <a:moveTo>
                  <a:pt x="0" y="1062087"/>
                </a:moveTo>
                <a:cubicBezTo>
                  <a:pt x="76200" y="760429"/>
                  <a:pt x="152401" y="458771"/>
                  <a:pt x="273378" y="289089"/>
                </a:cubicBezTo>
                <a:cubicBezTo>
                  <a:pt x="394355" y="119407"/>
                  <a:pt x="542041" y="87984"/>
                  <a:pt x="725864" y="43992"/>
                </a:cubicBezTo>
                <a:cubicBezTo>
                  <a:pt x="909687" y="0"/>
                  <a:pt x="1143000" y="12569"/>
                  <a:pt x="1376314" y="25139"/>
                </a:cubicBezTo>
              </a:path>
            </a:pathLst>
          </a:custGeom>
          <a:noFill/>
          <a:ln w="9525"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15367" name="Freeform 20">
            <a:extLst>
              <a:ext uri="{FF2B5EF4-FFF2-40B4-BE49-F238E27FC236}">
                <a16:creationId xmlns:a16="http://schemas.microsoft.com/office/drawing/2014/main" id="{57B29150-87B3-34F3-4362-7D84B17FD587}"/>
              </a:ext>
            </a:extLst>
          </p:cNvPr>
          <p:cNvSpPr>
            <a:spLocks noChangeArrowheads="1"/>
          </p:cNvSpPr>
          <p:nvPr/>
        </p:nvSpPr>
        <p:spPr bwMode="auto">
          <a:xfrm>
            <a:off x="3098801" y="3286125"/>
            <a:ext cx="854075" cy="711200"/>
          </a:xfrm>
          <a:custGeom>
            <a:avLst/>
            <a:gdLst>
              <a:gd name="T0" fmla="*/ 0 w 245097"/>
              <a:gd name="T1" fmla="*/ 3715334 h 311085"/>
              <a:gd name="T2" fmla="*/ 5986714 w 245097"/>
              <a:gd name="T3" fmla="*/ 1351032 h 311085"/>
              <a:gd name="T4" fmla="*/ 5986714 w 245097"/>
              <a:gd name="T5" fmla="*/ 1351032 h 311085"/>
              <a:gd name="T6" fmla="*/ 10376975 w 245097"/>
              <a:gd name="T7" fmla="*/ 0 h 311085"/>
              <a:gd name="T8" fmla="*/ 0 60000 65536"/>
              <a:gd name="T9" fmla="*/ 0 60000 65536"/>
              <a:gd name="T10" fmla="*/ 0 60000 65536"/>
              <a:gd name="T11" fmla="*/ 0 60000 65536"/>
              <a:gd name="T12" fmla="*/ 0 w 245097"/>
              <a:gd name="T13" fmla="*/ 0 h 311085"/>
              <a:gd name="T14" fmla="*/ 245097 w 245097"/>
              <a:gd name="T15" fmla="*/ 311085 h 311085"/>
            </a:gdLst>
            <a:ahLst/>
            <a:cxnLst>
              <a:cxn ang="T8">
                <a:pos x="T0" y="T1"/>
              </a:cxn>
              <a:cxn ang="T9">
                <a:pos x="T2" y="T3"/>
              </a:cxn>
              <a:cxn ang="T10">
                <a:pos x="T4" y="T5"/>
              </a:cxn>
              <a:cxn ang="T11">
                <a:pos x="T6" y="T7"/>
              </a:cxn>
            </a:cxnLst>
            <a:rect l="T12" t="T13" r="T14" b="T15"/>
            <a:pathLst>
              <a:path w="245097" h="311085">
                <a:moveTo>
                  <a:pt x="0" y="311085"/>
                </a:moveTo>
                <a:lnTo>
                  <a:pt x="141402" y="113122"/>
                </a:lnTo>
                <a:lnTo>
                  <a:pt x="2450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cxnSp>
        <p:nvCxnSpPr>
          <p:cNvPr id="22" name="Straight Connector 21">
            <a:extLst>
              <a:ext uri="{FF2B5EF4-FFF2-40B4-BE49-F238E27FC236}">
                <a16:creationId xmlns:a16="http://schemas.microsoft.com/office/drawing/2014/main" id="{321A966A-D220-C12D-962A-020E15CA2311}"/>
              </a:ext>
            </a:extLst>
          </p:cNvPr>
          <p:cNvCxnSpPr/>
          <p:nvPr/>
        </p:nvCxnSpPr>
        <p:spPr bwMode="auto">
          <a:xfrm>
            <a:off x="3095626" y="2857500"/>
            <a:ext cx="2500313" cy="1588"/>
          </a:xfrm>
          <a:prstGeom prst="line">
            <a:avLst/>
          </a:prstGeom>
          <a:noFill/>
          <a:ln w="9525" cap="flat" cmpd="sng" algn="ctr">
            <a:solidFill>
              <a:schemeClr val="bg1">
                <a:lumMod val="50000"/>
              </a:schemeClr>
            </a:solidFill>
            <a:prstDash val="lgDash"/>
            <a:round/>
            <a:headEnd type="none" w="med" len="med"/>
            <a:tailEnd type="none" w="med" len="med"/>
          </a:ln>
          <a:effectLst/>
        </p:spPr>
      </p:cxnSp>
      <p:cxnSp>
        <p:nvCxnSpPr>
          <p:cNvPr id="23" name="Straight Connector 22">
            <a:extLst>
              <a:ext uri="{FF2B5EF4-FFF2-40B4-BE49-F238E27FC236}">
                <a16:creationId xmlns:a16="http://schemas.microsoft.com/office/drawing/2014/main" id="{B9E7F5E1-69BB-F411-72BB-533A82165900}"/>
              </a:ext>
            </a:extLst>
          </p:cNvPr>
          <p:cNvCxnSpPr/>
          <p:nvPr/>
        </p:nvCxnSpPr>
        <p:spPr bwMode="auto">
          <a:xfrm>
            <a:off x="3095626" y="3429000"/>
            <a:ext cx="2428875" cy="1588"/>
          </a:xfrm>
          <a:prstGeom prst="line">
            <a:avLst/>
          </a:prstGeom>
          <a:noFill/>
          <a:ln w="9525" cap="flat" cmpd="sng" algn="ctr">
            <a:solidFill>
              <a:schemeClr val="bg1">
                <a:lumMod val="50000"/>
              </a:schemeClr>
            </a:solidFill>
            <a:prstDash val="lgDash"/>
            <a:round/>
            <a:headEnd type="none" w="med" len="med"/>
            <a:tailEnd type="none" w="med" len="med"/>
          </a:ln>
          <a:effectLst/>
        </p:spPr>
      </p:cxnSp>
      <p:cxnSp>
        <p:nvCxnSpPr>
          <p:cNvPr id="26" name="Straight Connector 25">
            <a:extLst>
              <a:ext uri="{FF2B5EF4-FFF2-40B4-BE49-F238E27FC236}">
                <a16:creationId xmlns:a16="http://schemas.microsoft.com/office/drawing/2014/main" id="{3E1A1399-D156-EE39-26AF-2D7E8D13EF2F}"/>
              </a:ext>
            </a:extLst>
          </p:cNvPr>
          <p:cNvCxnSpPr/>
          <p:nvPr/>
        </p:nvCxnSpPr>
        <p:spPr bwMode="auto">
          <a:xfrm rot="16200000" flipH="1">
            <a:off x="3078163" y="3714750"/>
            <a:ext cx="571500" cy="0"/>
          </a:xfrm>
          <a:prstGeom prst="line">
            <a:avLst/>
          </a:prstGeom>
          <a:noFill/>
          <a:ln w="9525" cap="flat" cmpd="sng" algn="ctr">
            <a:solidFill>
              <a:schemeClr val="bg1">
                <a:lumMod val="65000"/>
              </a:schemeClr>
            </a:solidFill>
            <a:prstDash val="lgDash"/>
            <a:round/>
            <a:headEnd type="none" w="med" len="med"/>
            <a:tailEnd type="none" w="med" len="med"/>
          </a:ln>
          <a:effectLst/>
        </p:spPr>
      </p:cxnSp>
      <p:sp>
        <p:nvSpPr>
          <p:cNvPr id="28" name="TextBox 27">
            <a:extLst>
              <a:ext uri="{FF2B5EF4-FFF2-40B4-BE49-F238E27FC236}">
                <a16:creationId xmlns:a16="http://schemas.microsoft.com/office/drawing/2014/main" id="{A2707F82-65AF-7DD4-62B6-1B07A18A4FDC}"/>
              </a:ext>
            </a:extLst>
          </p:cNvPr>
          <p:cNvSpPr txBox="1"/>
          <p:nvPr/>
        </p:nvSpPr>
        <p:spPr>
          <a:xfrm>
            <a:off x="2809875" y="3292476"/>
            <a:ext cx="357188" cy="246063"/>
          </a:xfrm>
          <a:prstGeom prst="rect">
            <a:avLst/>
          </a:prstGeom>
          <a:noFill/>
          <a:ln>
            <a:noFill/>
          </a:ln>
        </p:spPr>
        <p:txBody>
          <a:bodyPr>
            <a:spAutoFit/>
          </a:bodyPr>
          <a:lstStyle/>
          <a:p>
            <a:pPr>
              <a:buFontTx/>
              <a:buNone/>
              <a:defRPr/>
            </a:pPr>
            <a:r>
              <a:rPr lang="en" sz="1000"/>
              <a:t>50</a:t>
            </a:r>
            <a:endParaRPr lang="en-US" sz="1000"/>
          </a:p>
        </p:txBody>
      </p:sp>
      <p:sp>
        <p:nvSpPr>
          <p:cNvPr id="30" name="TextBox 29">
            <a:extLst>
              <a:ext uri="{FF2B5EF4-FFF2-40B4-BE49-F238E27FC236}">
                <a16:creationId xmlns:a16="http://schemas.microsoft.com/office/drawing/2014/main" id="{13692EB4-1924-8E36-C6F8-4908BCB4D0A0}"/>
              </a:ext>
            </a:extLst>
          </p:cNvPr>
          <p:cNvSpPr txBox="1"/>
          <p:nvPr/>
        </p:nvSpPr>
        <p:spPr>
          <a:xfrm>
            <a:off x="2738439" y="2714626"/>
            <a:ext cx="428625" cy="246063"/>
          </a:xfrm>
          <a:prstGeom prst="rect">
            <a:avLst/>
          </a:prstGeom>
          <a:noFill/>
          <a:ln>
            <a:noFill/>
          </a:ln>
        </p:spPr>
        <p:txBody>
          <a:bodyPr>
            <a:spAutoFit/>
          </a:bodyPr>
          <a:lstStyle/>
          <a:p>
            <a:pPr>
              <a:buFontTx/>
              <a:buNone/>
              <a:defRPr/>
            </a:pPr>
            <a:r>
              <a:rPr lang="en" sz="1000"/>
              <a:t>100</a:t>
            </a:r>
            <a:endParaRPr lang="en-US" sz="1000"/>
          </a:p>
        </p:txBody>
      </p:sp>
      <p:sp>
        <p:nvSpPr>
          <p:cNvPr id="32" name="TextBox 31">
            <a:extLst>
              <a:ext uri="{FF2B5EF4-FFF2-40B4-BE49-F238E27FC236}">
                <a16:creationId xmlns:a16="http://schemas.microsoft.com/office/drawing/2014/main" id="{4047A7C7-F9E0-EC37-1955-4BF94EA02ADA}"/>
              </a:ext>
            </a:extLst>
          </p:cNvPr>
          <p:cNvSpPr txBox="1"/>
          <p:nvPr/>
        </p:nvSpPr>
        <p:spPr>
          <a:xfrm>
            <a:off x="5095875" y="3857625"/>
            <a:ext cx="2357438" cy="261938"/>
          </a:xfrm>
          <a:prstGeom prst="rect">
            <a:avLst/>
          </a:prstGeom>
          <a:noFill/>
          <a:ln>
            <a:noFill/>
          </a:ln>
        </p:spPr>
        <p:txBody>
          <a:bodyPr>
            <a:spAutoFit/>
          </a:bodyPr>
          <a:lstStyle/>
          <a:p>
            <a:pPr algn="ctr">
              <a:buFontTx/>
              <a:buNone/>
              <a:defRPr/>
            </a:pPr>
            <a:r>
              <a:rPr lang="en" sz="1100"/>
              <a:t>drug concentration</a:t>
            </a:r>
            <a:endParaRPr lang="en-US" sz="1100"/>
          </a:p>
        </p:txBody>
      </p:sp>
      <p:sp>
        <p:nvSpPr>
          <p:cNvPr id="33" name="TextBox 32">
            <a:extLst>
              <a:ext uri="{FF2B5EF4-FFF2-40B4-BE49-F238E27FC236}">
                <a16:creationId xmlns:a16="http://schemas.microsoft.com/office/drawing/2014/main" id="{CB0C56E4-C9F9-780E-6359-5399D2EADDDA}"/>
              </a:ext>
            </a:extLst>
          </p:cNvPr>
          <p:cNvSpPr txBox="1"/>
          <p:nvPr/>
        </p:nvSpPr>
        <p:spPr>
          <a:xfrm>
            <a:off x="1809750" y="2357438"/>
            <a:ext cx="2357438" cy="246062"/>
          </a:xfrm>
          <a:prstGeom prst="rect">
            <a:avLst/>
          </a:prstGeom>
          <a:noFill/>
          <a:ln>
            <a:noFill/>
          </a:ln>
        </p:spPr>
        <p:txBody>
          <a:bodyPr>
            <a:spAutoFit/>
          </a:bodyPr>
          <a:lstStyle/>
          <a:p>
            <a:pPr algn="ctr">
              <a:buFontTx/>
              <a:buNone/>
              <a:defRPr/>
            </a:pPr>
            <a:r>
              <a:rPr lang="en" sz="1000"/>
              <a:t>% of maximum response</a:t>
            </a:r>
            <a:endParaRPr lang="en-US" sz="1000"/>
          </a:p>
        </p:txBody>
      </p:sp>
      <p:sp>
        <p:nvSpPr>
          <p:cNvPr id="34" name="TextBox 33">
            <a:extLst>
              <a:ext uri="{FF2B5EF4-FFF2-40B4-BE49-F238E27FC236}">
                <a16:creationId xmlns:a16="http://schemas.microsoft.com/office/drawing/2014/main" id="{3EE1AED4-C719-3666-5488-8256CF55C6D8}"/>
              </a:ext>
            </a:extLst>
          </p:cNvPr>
          <p:cNvSpPr txBox="1"/>
          <p:nvPr/>
        </p:nvSpPr>
        <p:spPr>
          <a:xfrm>
            <a:off x="3238500" y="4000500"/>
            <a:ext cx="571500" cy="230188"/>
          </a:xfrm>
          <a:prstGeom prst="rect">
            <a:avLst/>
          </a:prstGeom>
          <a:noFill/>
          <a:ln>
            <a:noFill/>
          </a:ln>
        </p:spPr>
        <p:txBody>
          <a:bodyPr>
            <a:spAutoFit/>
          </a:bodyPr>
          <a:lstStyle/>
          <a:p>
            <a:pPr>
              <a:buFontTx/>
              <a:buNone/>
              <a:defRPr/>
            </a:pPr>
            <a:r>
              <a:rPr lang="en" sz="900" b="1">
                <a:solidFill>
                  <a:srgbClr val="C00000"/>
                </a:solidFill>
              </a:rPr>
              <a:t>ES </a:t>
            </a:r>
            <a:r>
              <a:rPr lang="en" sz="900" b="1" baseline="-25000">
                <a:solidFill>
                  <a:srgbClr val="C00000"/>
                </a:solidFill>
              </a:rPr>
              <a:t>50</a:t>
            </a:r>
            <a:endParaRPr lang="en-US" sz="900" b="1" baseline="-25000">
              <a:solidFill>
                <a:srgbClr val="C0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D49E035C-8178-1206-1E17-FE4344420FEF}"/>
              </a:ext>
            </a:extLst>
          </p:cNvPr>
          <p:cNvSpPr>
            <a:spLocks noGrp="1"/>
          </p:cNvSpPr>
          <p:nvPr>
            <p:ph type="title"/>
          </p:nvPr>
        </p:nvSpPr>
        <p:spPr>
          <a:xfrm>
            <a:off x="1524000" y="1"/>
            <a:ext cx="9144000" cy="1071563"/>
          </a:xfrm>
          <a:blipFill dpi="0" rotWithShape="1">
            <a:blip r:embed="rId2">
              <a:alphaModFix amt="50000"/>
            </a:blip>
            <a:srcRect/>
            <a:tile tx="0" ty="0" sx="100000" sy="100000" flip="none" algn="tl"/>
          </a:blipFill>
        </p:spPr>
        <p:txBody>
          <a:bodyPr>
            <a:normAutofit fontScale="90000"/>
          </a:bodyPr>
          <a:lstStyle/>
          <a:p>
            <a:pPr>
              <a:defRPr/>
            </a:pPr>
            <a:br>
              <a:rPr lang="sr-Cyrl-CS" sz="3200" b="1" dirty="0"/>
            </a:br>
            <a:br>
              <a:rPr lang="sr-Cyrl-CS" sz="3200" b="1" dirty="0"/>
            </a:br>
            <a:r>
              <a:rPr lang="en" sz="2000" b="1" dirty="0">
                <a:solidFill>
                  <a:schemeClr val="accent6">
                    <a:lumMod val="75000"/>
                  </a:schemeClr>
                </a:solidFill>
              </a:rPr>
              <a:t>RELATIONSHIP OF CONCENTRATION AND EFFECT OF </a:t>
            </a:r>
            <a:r>
              <a:rPr lang="sr-Latn-RS" sz="2000" b="1" dirty="0">
                <a:solidFill>
                  <a:schemeClr val="accent6">
                    <a:lumMod val="75000"/>
                  </a:schemeClr>
                </a:solidFill>
              </a:rPr>
              <a:t>A </a:t>
            </a:r>
            <a:r>
              <a:rPr lang="en" sz="2000" b="1" dirty="0">
                <a:solidFill>
                  <a:schemeClr val="accent6">
                    <a:lumMod val="75000"/>
                  </a:schemeClr>
                </a:solidFill>
              </a:rPr>
              <a:t>DRUG </a:t>
            </a:r>
            <a:br>
              <a:rPr lang="sr-Cyrl-CS" b="1" dirty="0"/>
            </a:br>
            <a:endParaRPr lang="en-US" dirty="0"/>
          </a:p>
        </p:txBody>
      </p:sp>
      <p:sp>
        <p:nvSpPr>
          <p:cNvPr id="16387" name="Content Placeholder 2">
            <a:extLst>
              <a:ext uri="{FF2B5EF4-FFF2-40B4-BE49-F238E27FC236}">
                <a16:creationId xmlns:a16="http://schemas.microsoft.com/office/drawing/2014/main" id="{0E9DADB3-BE30-4FF3-4F0A-4BB9E8F3281F}"/>
              </a:ext>
            </a:extLst>
          </p:cNvPr>
          <p:cNvSpPr>
            <a:spLocks noGrp="1"/>
          </p:cNvSpPr>
          <p:nvPr>
            <p:ph idx="1"/>
          </p:nvPr>
        </p:nvSpPr>
        <p:spPr>
          <a:xfrm>
            <a:off x="1524000" y="1214438"/>
            <a:ext cx="9144000" cy="5643562"/>
          </a:xfrm>
          <a:blipFill dpi="0" rotWithShape="1">
            <a:blip r:embed="rId2">
              <a:alphaModFix amt="53000"/>
            </a:blip>
            <a:srcRect/>
            <a:tile tx="0" ty="0" sx="100000" sy="100000" flip="none" algn="tl"/>
          </a:blipFill>
        </p:spPr>
        <p:txBody>
          <a:bodyPr/>
          <a:lstStyle/>
          <a:p>
            <a:pPr>
              <a:buFontTx/>
              <a:buNone/>
            </a:pPr>
            <a:r>
              <a:rPr lang="en" altLang="en-US" sz="1600" dirty="0"/>
              <a:t>   </a:t>
            </a:r>
          </a:p>
          <a:p>
            <a:pPr>
              <a:buFontTx/>
              <a:buNone/>
            </a:pPr>
            <a:r>
              <a:rPr lang="en" altLang="en-US" sz="1600" dirty="0"/>
              <a:t>If we present the drug concentration on the abscissa with a logarithmic scale, on which smaller doses are </a:t>
            </a:r>
            <a:r>
              <a:rPr lang="en" altLang="en-US" sz="1600" dirty="0">
                <a:latin typeface="MS Reference Sans Serif" panose="020B0604030504040204" pitchFamily="34" charset="0"/>
              </a:rPr>
              <a:t>"</a:t>
            </a:r>
            <a:r>
              <a:rPr lang="en" altLang="en-US" sz="1600" dirty="0"/>
              <a:t>stretched" and larger doses are </a:t>
            </a:r>
            <a:r>
              <a:rPr lang="en" altLang="en-US" sz="1600" dirty="0">
                <a:latin typeface="MS Reference Sans Serif" panose="020B0604030504040204" pitchFamily="34" charset="0"/>
              </a:rPr>
              <a:t>"</a:t>
            </a:r>
            <a:r>
              <a:rPr lang="en" altLang="en-US" sz="1600" dirty="0"/>
              <a:t>compressed", a sigmoid curve is obtained. The middle part of the sigmoid curve is almost a straight line, which makes it easier to calculate pharmacodynamic parameters and compare drugs by strength and efficacy.</a:t>
            </a:r>
          </a:p>
          <a:p>
            <a:pPr>
              <a:buFontTx/>
              <a:buNone/>
            </a:pPr>
            <a:r>
              <a:rPr lang="en" altLang="en-US" sz="1600" dirty="0"/>
              <a:t>The dose-response curve shows the strength and maximum effectiveness of the drug, and the slope of the curve indicates the range of therapeutic doses.</a:t>
            </a:r>
          </a:p>
          <a:p>
            <a:pPr>
              <a:buFontTx/>
              <a:buNone/>
            </a:pPr>
            <a:r>
              <a:rPr lang="en" altLang="en-US" sz="1600" dirty="0"/>
              <a:t>           </a:t>
            </a:r>
          </a:p>
          <a:p>
            <a:pPr>
              <a:buFontTx/>
              <a:buNone/>
            </a:pPr>
            <a:r>
              <a:rPr lang="en" altLang="en-US" sz="1600" dirty="0"/>
              <a:t>    </a:t>
            </a:r>
          </a:p>
          <a:p>
            <a:pPr>
              <a:buFontTx/>
              <a:buNone/>
            </a:pPr>
            <a:r>
              <a:rPr lang="en" altLang="en-US" sz="1600" dirty="0"/>
              <a:t>          </a:t>
            </a:r>
          </a:p>
          <a:p>
            <a:pPr>
              <a:buFontTx/>
              <a:buNone/>
            </a:pPr>
            <a:r>
              <a:rPr lang="en" altLang="en-US" sz="1600" dirty="0"/>
              <a:t>   </a:t>
            </a:r>
          </a:p>
          <a:p>
            <a:pPr>
              <a:buFontTx/>
              <a:buNone/>
            </a:pPr>
            <a:r>
              <a:rPr lang="en" altLang="en-US" sz="1600" b="1" dirty="0"/>
              <a:t>   </a:t>
            </a:r>
          </a:p>
          <a:p>
            <a:pPr>
              <a:buFontTx/>
              <a:buNone/>
            </a:pPr>
            <a:r>
              <a:rPr lang="en" altLang="en-US" sz="1600" dirty="0"/>
              <a:t>   </a:t>
            </a:r>
          </a:p>
          <a:p>
            <a:pPr>
              <a:buFontTx/>
              <a:buNone/>
            </a:pPr>
            <a:r>
              <a:rPr lang="en" altLang="en-US" sz="1600" dirty="0"/>
              <a:t>   </a:t>
            </a:r>
            <a:endParaRPr lang="en-US" altLang="en-US" sz="1600" dirty="0"/>
          </a:p>
        </p:txBody>
      </p:sp>
      <p:cxnSp>
        <p:nvCxnSpPr>
          <p:cNvPr id="16388" name="Straight Arrow Connector 7">
            <a:extLst>
              <a:ext uri="{FF2B5EF4-FFF2-40B4-BE49-F238E27FC236}">
                <a16:creationId xmlns:a16="http://schemas.microsoft.com/office/drawing/2014/main" id="{0FEA5BCE-CC55-6C19-C6E2-F83D3CA8E4B0}"/>
              </a:ext>
            </a:extLst>
          </p:cNvPr>
          <p:cNvCxnSpPr>
            <a:cxnSpLocks noChangeShapeType="1"/>
          </p:cNvCxnSpPr>
          <p:nvPr/>
        </p:nvCxnSpPr>
        <p:spPr bwMode="auto">
          <a:xfrm>
            <a:off x="3024189" y="5429250"/>
            <a:ext cx="1857375" cy="1588"/>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6389" name="Straight Arrow Connector 9">
            <a:extLst>
              <a:ext uri="{FF2B5EF4-FFF2-40B4-BE49-F238E27FC236}">
                <a16:creationId xmlns:a16="http://schemas.microsoft.com/office/drawing/2014/main" id="{5AF2F891-5F36-0B50-A6EF-CD8DDD710FB5}"/>
              </a:ext>
            </a:extLst>
          </p:cNvPr>
          <p:cNvCxnSpPr>
            <a:cxnSpLocks noChangeShapeType="1"/>
          </p:cNvCxnSpPr>
          <p:nvPr/>
        </p:nvCxnSpPr>
        <p:spPr bwMode="auto">
          <a:xfrm rot="5400000" flipH="1" flipV="1">
            <a:off x="2308225" y="4714875"/>
            <a:ext cx="1430338" cy="1588"/>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6390" name="Straight Connector 11">
            <a:extLst>
              <a:ext uri="{FF2B5EF4-FFF2-40B4-BE49-F238E27FC236}">
                <a16:creationId xmlns:a16="http://schemas.microsoft.com/office/drawing/2014/main" id="{BEA4C0EE-4B37-9C81-7103-0D9B09E64F0E}"/>
              </a:ext>
            </a:extLst>
          </p:cNvPr>
          <p:cNvCxnSpPr>
            <a:cxnSpLocks noChangeShapeType="1"/>
          </p:cNvCxnSpPr>
          <p:nvPr/>
        </p:nvCxnSpPr>
        <p:spPr bwMode="auto">
          <a:xfrm rot="5400000">
            <a:off x="3417888" y="5465763"/>
            <a:ext cx="69850"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6391" name="Straight Connector 13">
            <a:extLst>
              <a:ext uri="{FF2B5EF4-FFF2-40B4-BE49-F238E27FC236}">
                <a16:creationId xmlns:a16="http://schemas.microsoft.com/office/drawing/2014/main" id="{A93ED513-B818-5C67-BE1C-7BEA3BBFBA5E}"/>
              </a:ext>
            </a:extLst>
          </p:cNvPr>
          <p:cNvCxnSpPr>
            <a:cxnSpLocks noChangeShapeType="1"/>
          </p:cNvCxnSpPr>
          <p:nvPr/>
        </p:nvCxnSpPr>
        <p:spPr bwMode="auto">
          <a:xfrm rot="5400000">
            <a:off x="3917950" y="5464175"/>
            <a:ext cx="71438"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6392" name="Straight Connector 14">
            <a:extLst>
              <a:ext uri="{FF2B5EF4-FFF2-40B4-BE49-F238E27FC236}">
                <a16:creationId xmlns:a16="http://schemas.microsoft.com/office/drawing/2014/main" id="{E92608D0-39C9-E2B1-ADE5-817D0AE1A148}"/>
              </a:ext>
            </a:extLst>
          </p:cNvPr>
          <p:cNvCxnSpPr>
            <a:cxnSpLocks noChangeShapeType="1"/>
          </p:cNvCxnSpPr>
          <p:nvPr/>
        </p:nvCxnSpPr>
        <p:spPr bwMode="auto">
          <a:xfrm rot="5400000">
            <a:off x="4417219" y="5464969"/>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6393" name="Straight Connector 19">
            <a:extLst>
              <a:ext uri="{FF2B5EF4-FFF2-40B4-BE49-F238E27FC236}">
                <a16:creationId xmlns:a16="http://schemas.microsoft.com/office/drawing/2014/main" id="{9C6173F5-030F-979A-83E1-E34F21B4DCDE}"/>
              </a:ext>
            </a:extLst>
          </p:cNvPr>
          <p:cNvCxnSpPr>
            <a:cxnSpLocks noChangeShapeType="1"/>
          </p:cNvCxnSpPr>
          <p:nvPr/>
        </p:nvCxnSpPr>
        <p:spPr bwMode="auto">
          <a:xfrm rot="10800000">
            <a:off x="2952750" y="4857750"/>
            <a:ext cx="71438"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6394" name="Straight Connector 20">
            <a:extLst>
              <a:ext uri="{FF2B5EF4-FFF2-40B4-BE49-F238E27FC236}">
                <a16:creationId xmlns:a16="http://schemas.microsoft.com/office/drawing/2014/main" id="{AE4E84EF-A873-78D1-E2C0-0615C117B67F}"/>
              </a:ext>
            </a:extLst>
          </p:cNvPr>
          <p:cNvCxnSpPr>
            <a:cxnSpLocks noChangeShapeType="1"/>
            <a:stCxn id="37" idx="3"/>
            <a:endCxn id="37" idx="3"/>
          </p:cNvCxnSpPr>
          <p:nvPr/>
        </p:nvCxnSpPr>
        <p:spPr bwMode="auto">
          <a:xfrm>
            <a:off x="3024189" y="4195764"/>
            <a:ext cx="1587" cy="15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30" name="TextBox 29">
            <a:extLst>
              <a:ext uri="{FF2B5EF4-FFF2-40B4-BE49-F238E27FC236}">
                <a16:creationId xmlns:a16="http://schemas.microsoft.com/office/drawing/2014/main" id="{DB7841BA-D1D6-7360-3B96-0E414943FFC8}"/>
              </a:ext>
            </a:extLst>
          </p:cNvPr>
          <p:cNvSpPr txBox="1"/>
          <p:nvPr/>
        </p:nvSpPr>
        <p:spPr>
          <a:xfrm>
            <a:off x="2024064" y="3786189"/>
            <a:ext cx="2071687" cy="276225"/>
          </a:xfrm>
          <a:prstGeom prst="rect">
            <a:avLst/>
          </a:prstGeom>
          <a:noFill/>
          <a:ln>
            <a:noFill/>
          </a:ln>
        </p:spPr>
        <p:txBody>
          <a:bodyPr>
            <a:spAutoFit/>
          </a:bodyPr>
          <a:lstStyle/>
          <a:p>
            <a:pPr algn="ctr">
              <a:buFontTx/>
              <a:buNone/>
              <a:defRPr/>
            </a:pPr>
            <a:r>
              <a:rPr lang="en" sz="1200"/>
              <a:t>% of maximum response</a:t>
            </a:r>
            <a:endParaRPr lang="en-US" sz="1200"/>
          </a:p>
        </p:txBody>
      </p:sp>
      <p:sp>
        <p:nvSpPr>
          <p:cNvPr id="31" name="TextBox 30">
            <a:extLst>
              <a:ext uri="{FF2B5EF4-FFF2-40B4-BE49-F238E27FC236}">
                <a16:creationId xmlns:a16="http://schemas.microsoft.com/office/drawing/2014/main" id="{5B474B36-60E1-1C15-A7FF-E6F0E3F58890}"/>
              </a:ext>
            </a:extLst>
          </p:cNvPr>
          <p:cNvSpPr txBox="1"/>
          <p:nvPr/>
        </p:nvSpPr>
        <p:spPr>
          <a:xfrm>
            <a:off x="4667250" y="5429251"/>
            <a:ext cx="2643188" cy="276225"/>
          </a:xfrm>
          <a:prstGeom prst="rect">
            <a:avLst/>
          </a:prstGeom>
          <a:noFill/>
          <a:ln>
            <a:noFill/>
          </a:ln>
        </p:spPr>
        <p:txBody>
          <a:bodyPr>
            <a:spAutoFit/>
          </a:bodyPr>
          <a:lstStyle/>
          <a:p>
            <a:pPr algn="ctr">
              <a:buFontTx/>
              <a:buNone/>
              <a:defRPr/>
            </a:pPr>
            <a:r>
              <a:rPr lang="en" sz="1200"/>
              <a:t>log. concentration ( dose) of agonist</a:t>
            </a:r>
            <a:endParaRPr lang="en-US" sz="1200"/>
          </a:p>
        </p:txBody>
      </p:sp>
      <p:sp>
        <p:nvSpPr>
          <p:cNvPr id="32" name="TextBox 31">
            <a:extLst>
              <a:ext uri="{FF2B5EF4-FFF2-40B4-BE49-F238E27FC236}">
                <a16:creationId xmlns:a16="http://schemas.microsoft.com/office/drawing/2014/main" id="{148523B2-D5B5-F0F4-195D-90722A7FB5C8}"/>
              </a:ext>
            </a:extLst>
          </p:cNvPr>
          <p:cNvSpPr txBox="1"/>
          <p:nvPr/>
        </p:nvSpPr>
        <p:spPr>
          <a:xfrm>
            <a:off x="2881314" y="5500688"/>
            <a:ext cx="357187" cy="246062"/>
          </a:xfrm>
          <a:prstGeom prst="rect">
            <a:avLst/>
          </a:prstGeom>
          <a:noFill/>
          <a:ln>
            <a:noFill/>
          </a:ln>
        </p:spPr>
        <p:txBody>
          <a:bodyPr>
            <a:spAutoFit/>
          </a:bodyPr>
          <a:lstStyle/>
          <a:p>
            <a:pPr>
              <a:buFontTx/>
              <a:buNone/>
              <a:defRPr/>
            </a:pPr>
            <a:r>
              <a:rPr lang="en" sz="1000"/>
              <a:t>0.1</a:t>
            </a:r>
            <a:endParaRPr lang="en-US" sz="1000"/>
          </a:p>
        </p:txBody>
      </p:sp>
      <p:sp>
        <p:nvSpPr>
          <p:cNvPr id="33" name="TextBox 32">
            <a:extLst>
              <a:ext uri="{FF2B5EF4-FFF2-40B4-BE49-F238E27FC236}">
                <a16:creationId xmlns:a16="http://schemas.microsoft.com/office/drawing/2014/main" id="{36968705-14A5-462C-5D12-4DC22E7C20F9}"/>
              </a:ext>
            </a:extLst>
          </p:cNvPr>
          <p:cNvSpPr txBox="1"/>
          <p:nvPr/>
        </p:nvSpPr>
        <p:spPr>
          <a:xfrm>
            <a:off x="2667000" y="4714876"/>
            <a:ext cx="357188" cy="246063"/>
          </a:xfrm>
          <a:prstGeom prst="rect">
            <a:avLst/>
          </a:prstGeom>
          <a:noFill/>
          <a:ln>
            <a:noFill/>
          </a:ln>
        </p:spPr>
        <p:txBody>
          <a:bodyPr>
            <a:spAutoFit/>
          </a:bodyPr>
          <a:lstStyle/>
          <a:p>
            <a:pPr>
              <a:buFontTx/>
              <a:buNone/>
              <a:defRPr/>
            </a:pPr>
            <a:r>
              <a:rPr lang="en" sz="1000"/>
              <a:t>50</a:t>
            </a:r>
            <a:endParaRPr lang="en-US" sz="1000"/>
          </a:p>
        </p:txBody>
      </p:sp>
      <p:sp>
        <p:nvSpPr>
          <p:cNvPr id="34" name="TextBox 33">
            <a:extLst>
              <a:ext uri="{FF2B5EF4-FFF2-40B4-BE49-F238E27FC236}">
                <a16:creationId xmlns:a16="http://schemas.microsoft.com/office/drawing/2014/main" id="{6C18F113-36DA-9589-53AE-83381200BF32}"/>
              </a:ext>
            </a:extLst>
          </p:cNvPr>
          <p:cNvSpPr txBox="1"/>
          <p:nvPr/>
        </p:nvSpPr>
        <p:spPr>
          <a:xfrm>
            <a:off x="3270251" y="5486401"/>
            <a:ext cx="428625" cy="246063"/>
          </a:xfrm>
          <a:prstGeom prst="rect">
            <a:avLst/>
          </a:prstGeom>
          <a:noFill/>
          <a:ln>
            <a:noFill/>
          </a:ln>
        </p:spPr>
        <p:txBody>
          <a:bodyPr>
            <a:spAutoFit/>
          </a:bodyPr>
          <a:lstStyle/>
          <a:p>
            <a:pPr>
              <a:buFontTx/>
              <a:buNone/>
              <a:defRPr/>
            </a:pPr>
            <a:r>
              <a:rPr lang="en" sz="1000"/>
              <a:t>1</a:t>
            </a:r>
            <a:endParaRPr lang="en-US" sz="1000"/>
          </a:p>
        </p:txBody>
      </p:sp>
      <p:sp>
        <p:nvSpPr>
          <p:cNvPr id="35" name="TextBox 34">
            <a:extLst>
              <a:ext uri="{FF2B5EF4-FFF2-40B4-BE49-F238E27FC236}">
                <a16:creationId xmlns:a16="http://schemas.microsoft.com/office/drawing/2014/main" id="{35C8F9A0-51BE-5175-7F5A-657EFF1ACA99}"/>
              </a:ext>
            </a:extLst>
          </p:cNvPr>
          <p:cNvSpPr txBox="1"/>
          <p:nvPr/>
        </p:nvSpPr>
        <p:spPr>
          <a:xfrm>
            <a:off x="4310064" y="5500688"/>
            <a:ext cx="428625" cy="246062"/>
          </a:xfrm>
          <a:prstGeom prst="rect">
            <a:avLst/>
          </a:prstGeom>
          <a:noFill/>
          <a:ln>
            <a:noFill/>
          </a:ln>
        </p:spPr>
        <p:txBody>
          <a:bodyPr>
            <a:spAutoFit/>
          </a:bodyPr>
          <a:lstStyle/>
          <a:p>
            <a:pPr>
              <a:buFontTx/>
              <a:buNone/>
              <a:defRPr/>
            </a:pPr>
            <a:r>
              <a:rPr lang="en" sz="1000"/>
              <a:t>100</a:t>
            </a:r>
            <a:endParaRPr lang="en-US" sz="1000"/>
          </a:p>
        </p:txBody>
      </p:sp>
      <p:sp>
        <p:nvSpPr>
          <p:cNvPr id="36" name="TextBox 35">
            <a:extLst>
              <a:ext uri="{FF2B5EF4-FFF2-40B4-BE49-F238E27FC236}">
                <a16:creationId xmlns:a16="http://schemas.microsoft.com/office/drawing/2014/main" id="{87302427-097A-233A-0859-E24EF63E2EB1}"/>
              </a:ext>
            </a:extLst>
          </p:cNvPr>
          <p:cNvSpPr txBox="1"/>
          <p:nvPr/>
        </p:nvSpPr>
        <p:spPr>
          <a:xfrm>
            <a:off x="3810000" y="5500688"/>
            <a:ext cx="357188" cy="246062"/>
          </a:xfrm>
          <a:prstGeom prst="rect">
            <a:avLst/>
          </a:prstGeom>
          <a:noFill/>
          <a:ln>
            <a:noFill/>
          </a:ln>
        </p:spPr>
        <p:txBody>
          <a:bodyPr>
            <a:spAutoFit/>
          </a:bodyPr>
          <a:lstStyle/>
          <a:p>
            <a:pPr>
              <a:buFontTx/>
              <a:buNone/>
              <a:defRPr/>
            </a:pPr>
            <a:r>
              <a:rPr lang="en" sz="1000"/>
              <a:t>10</a:t>
            </a:r>
            <a:endParaRPr lang="en-US" sz="1000"/>
          </a:p>
        </p:txBody>
      </p:sp>
      <p:sp>
        <p:nvSpPr>
          <p:cNvPr id="37" name="TextBox 36">
            <a:extLst>
              <a:ext uri="{FF2B5EF4-FFF2-40B4-BE49-F238E27FC236}">
                <a16:creationId xmlns:a16="http://schemas.microsoft.com/office/drawing/2014/main" id="{ED5BE280-F342-B84E-7943-BE56388D6D75}"/>
              </a:ext>
            </a:extLst>
          </p:cNvPr>
          <p:cNvSpPr txBox="1"/>
          <p:nvPr/>
        </p:nvSpPr>
        <p:spPr>
          <a:xfrm>
            <a:off x="2595564" y="4071938"/>
            <a:ext cx="428625" cy="246062"/>
          </a:xfrm>
          <a:prstGeom prst="rect">
            <a:avLst/>
          </a:prstGeom>
          <a:noFill/>
          <a:ln>
            <a:noFill/>
          </a:ln>
        </p:spPr>
        <p:txBody>
          <a:bodyPr>
            <a:spAutoFit/>
          </a:bodyPr>
          <a:lstStyle/>
          <a:p>
            <a:pPr>
              <a:buFontTx/>
              <a:buNone/>
              <a:defRPr/>
            </a:pPr>
            <a:r>
              <a:rPr lang="en" sz="1000"/>
              <a:t>100</a:t>
            </a:r>
            <a:endParaRPr lang="en-US" sz="1000"/>
          </a:p>
        </p:txBody>
      </p:sp>
      <p:cxnSp>
        <p:nvCxnSpPr>
          <p:cNvPr id="39" name="Straight Connector 38">
            <a:extLst>
              <a:ext uri="{FF2B5EF4-FFF2-40B4-BE49-F238E27FC236}">
                <a16:creationId xmlns:a16="http://schemas.microsoft.com/office/drawing/2014/main" id="{4CC917DD-14C4-6A73-8E1D-53DBCB023DD9}"/>
              </a:ext>
            </a:extLst>
          </p:cNvPr>
          <p:cNvCxnSpPr>
            <a:stCxn id="37" idx="3"/>
          </p:cNvCxnSpPr>
          <p:nvPr/>
        </p:nvCxnSpPr>
        <p:spPr bwMode="auto">
          <a:xfrm>
            <a:off x="3024189" y="4195764"/>
            <a:ext cx="1000125" cy="14287"/>
          </a:xfrm>
          <a:prstGeom prst="line">
            <a:avLst/>
          </a:prstGeom>
          <a:noFill/>
          <a:ln w="9525" cap="flat" cmpd="sng" algn="ctr">
            <a:solidFill>
              <a:schemeClr val="bg1">
                <a:lumMod val="65000"/>
              </a:schemeClr>
            </a:solidFill>
            <a:prstDash val="sysDot"/>
            <a:round/>
            <a:headEnd type="none" w="med" len="med"/>
            <a:tailEnd type="none" w="med" len="med"/>
          </a:ln>
          <a:effectLst/>
        </p:spPr>
      </p:cxnSp>
      <p:sp>
        <p:nvSpPr>
          <p:cNvPr id="16404" name="Freeform 53">
            <a:extLst>
              <a:ext uri="{FF2B5EF4-FFF2-40B4-BE49-F238E27FC236}">
                <a16:creationId xmlns:a16="http://schemas.microsoft.com/office/drawing/2014/main" id="{4452126A-BC44-D174-62AD-21312BCAD640}"/>
              </a:ext>
            </a:extLst>
          </p:cNvPr>
          <p:cNvSpPr>
            <a:spLocks noChangeArrowheads="1"/>
          </p:cNvSpPr>
          <p:nvPr/>
        </p:nvSpPr>
        <p:spPr bwMode="auto">
          <a:xfrm>
            <a:off x="3021013" y="4260851"/>
            <a:ext cx="971550" cy="1166813"/>
          </a:xfrm>
          <a:custGeom>
            <a:avLst/>
            <a:gdLst>
              <a:gd name="T0" fmla="*/ 0 w 972589"/>
              <a:gd name="T1" fmla="*/ 1144519 h 1167939"/>
              <a:gd name="T2" fmla="*/ 268232 w 972589"/>
              <a:gd name="T3" fmla="*/ 997887 h 1167939"/>
              <a:gd name="T4" fmla="*/ 447052 w 972589"/>
              <a:gd name="T5" fmla="*/ 346208 h 1167939"/>
              <a:gd name="T6" fmla="*/ 699028 w 972589"/>
              <a:gd name="T7" fmla="*/ 52950 h 1167939"/>
              <a:gd name="T8" fmla="*/ 951002 w 972589"/>
              <a:gd name="T9" fmla="*/ 28507 h 1167939"/>
              <a:gd name="T10" fmla="*/ 0 60000 65536"/>
              <a:gd name="T11" fmla="*/ 0 60000 65536"/>
              <a:gd name="T12" fmla="*/ 0 60000 65536"/>
              <a:gd name="T13" fmla="*/ 0 60000 65536"/>
              <a:gd name="T14" fmla="*/ 0 60000 65536"/>
              <a:gd name="T15" fmla="*/ 0 w 972589"/>
              <a:gd name="T16" fmla="*/ 0 h 1167939"/>
              <a:gd name="T17" fmla="*/ 972589 w 972589"/>
              <a:gd name="T18" fmla="*/ 1167939 h 1167939"/>
            </a:gdLst>
            <a:ahLst/>
            <a:cxnLst>
              <a:cxn ang="T10">
                <a:pos x="T0" y="T1"/>
              </a:cxn>
              <a:cxn ang="T11">
                <a:pos x="T2" y="T3"/>
              </a:cxn>
              <a:cxn ang="T12">
                <a:pos x="T4" y="T5"/>
              </a:cxn>
              <a:cxn ang="T13">
                <a:pos x="T6" y="T7"/>
              </a:cxn>
              <a:cxn ang="T14">
                <a:pos x="T8" y="T9"/>
              </a:cxn>
            </a:cxnLst>
            <a:rect l="T15" t="T16" r="T17" b="T18"/>
            <a:pathLst>
              <a:path w="972589" h="1167939">
                <a:moveTo>
                  <a:pt x="0" y="1167939"/>
                </a:moveTo>
                <a:cubicBezTo>
                  <a:pt x="99060" y="1161012"/>
                  <a:pt x="198120" y="1154085"/>
                  <a:pt x="274320" y="1018310"/>
                </a:cubicBezTo>
                <a:cubicBezTo>
                  <a:pt x="350520" y="882536"/>
                  <a:pt x="383771" y="514005"/>
                  <a:pt x="457200" y="353292"/>
                </a:cubicBezTo>
                <a:cubicBezTo>
                  <a:pt x="530629" y="192579"/>
                  <a:pt x="628996" y="108066"/>
                  <a:pt x="714894" y="54033"/>
                </a:cubicBezTo>
                <a:cubicBezTo>
                  <a:pt x="800792" y="0"/>
                  <a:pt x="886690" y="14547"/>
                  <a:pt x="972589" y="29095"/>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57" name="Freeform 56">
            <a:extLst>
              <a:ext uri="{FF2B5EF4-FFF2-40B4-BE49-F238E27FC236}">
                <a16:creationId xmlns:a16="http://schemas.microsoft.com/office/drawing/2014/main" id="{9702DD43-F056-54C1-E789-FD7D365F0D14}"/>
              </a:ext>
            </a:extLst>
          </p:cNvPr>
          <p:cNvSpPr/>
          <p:nvPr/>
        </p:nvSpPr>
        <p:spPr bwMode="auto">
          <a:xfrm>
            <a:off x="3022600" y="4214813"/>
            <a:ext cx="1073150" cy="1217612"/>
          </a:xfrm>
          <a:custGeom>
            <a:avLst/>
            <a:gdLst>
              <a:gd name="connsiteX0" fmla="*/ 0 w 923827"/>
              <a:gd name="connsiteY0" fmla="*/ 1181492 h 1194061"/>
              <a:gd name="connsiteX1" fmla="*/ 311084 w 923827"/>
              <a:gd name="connsiteY1" fmla="*/ 1049517 h 1194061"/>
              <a:gd name="connsiteX2" fmla="*/ 537328 w 923827"/>
              <a:gd name="connsiteY2" fmla="*/ 314226 h 1194061"/>
              <a:gd name="connsiteX3" fmla="*/ 735291 w 923827"/>
              <a:gd name="connsiteY3" fmla="*/ 50276 h 1194061"/>
              <a:gd name="connsiteX4" fmla="*/ 923827 w 923827"/>
              <a:gd name="connsiteY4" fmla="*/ 12569 h 11940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827" h="1194061">
                <a:moveTo>
                  <a:pt x="0" y="1181492"/>
                </a:moveTo>
                <a:cubicBezTo>
                  <a:pt x="110764" y="1187776"/>
                  <a:pt x="221529" y="1194061"/>
                  <a:pt x="311084" y="1049517"/>
                </a:cubicBezTo>
                <a:cubicBezTo>
                  <a:pt x="400639" y="904973"/>
                  <a:pt x="466627" y="480766"/>
                  <a:pt x="537328" y="314226"/>
                </a:cubicBezTo>
                <a:cubicBezTo>
                  <a:pt x="608029" y="147686"/>
                  <a:pt x="670875" y="100552"/>
                  <a:pt x="735291" y="50276"/>
                </a:cubicBezTo>
                <a:cubicBezTo>
                  <a:pt x="799708" y="0"/>
                  <a:pt x="861767" y="6284"/>
                  <a:pt x="923827" y="12569"/>
                </a:cubicBezTo>
              </a:path>
            </a:pathLst>
          </a:custGeom>
          <a:noFill/>
          <a:ln w="9525" cap="flat" cmpd="sng" algn="ctr">
            <a:solidFill>
              <a:schemeClr val="accent6">
                <a:lumMod val="75000"/>
              </a:schemeClr>
            </a:solidFill>
            <a:prstDash val="solid"/>
            <a:round/>
            <a:headEnd type="none" w="med" len="med"/>
            <a:tailEnd type="none" w="med" len="med"/>
          </a:ln>
          <a:effectLst/>
        </p:spPr>
        <p:txBody>
          <a:bodyPr/>
          <a:lstStyle/>
          <a:p>
            <a:pPr marL="342900" indent="-342900">
              <a:defRPr/>
            </a:pPr>
            <a:endParaRPr lang="en-US">
              <a:latin typeface="Times New Roman" charset="0"/>
            </a:endParaRPr>
          </a:p>
        </p:txBody>
      </p:sp>
      <p:cxnSp>
        <p:nvCxnSpPr>
          <p:cNvPr id="16406" name="Straight Connector 59">
            <a:extLst>
              <a:ext uri="{FF2B5EF4-FFF2-40B4-BE49-F238E27FC236}">
                <a16:creationId xmlns:a16="http://schemas.microsoft.com/office/drawing/2014/main" id="{68758C6C-A030-4080-24A5-BE23CE1F1101}"/>
              </a:ext>
            </a:extLst>
          </p:cNvPr>
          <p:cNvCxnSpPr>
            <a:cxnSpLocks noChangeShapeType="1"/>
          </p:cNvCxnSpPr>
          <p:nvPr/>
        </p:nvCxnSpPr>
        <p:spPr bwMode="auto">
          <a:xfrm>
            <a:off x="3024188" y="4857750"/>
            <a:ext cx="500062" cy="1588"/>
          </a:xfrm>
          <a:prstGeom prst="line">
            <a:avLst/>
          </a:prstGeom>
          <a:noFill/>
          <a:ln w="15875" algn="ctr">
            <a:solidFill>
              <a:srgbClr val="C00000"/>
            </a:solidFill>
            <a:prstDash val="sysDot"/>
            <a:round/>
            <a:headEnd/>
            <a:tailEnd/>
          </a:ln>
          <a:extLst>
            <a:ext uri="{909E8E84-426E-40DD-AFC4-6F175D3DCCD1}">
              <a14:hiddenFill xmlns:a14="http://schemas.microsoft.com/office/drawing/2010/main">
                <a:noFill/>
              </a14:hiddenFill>
            </a:ext>
          </a:extLst>
        </p:spPr>
      </p:cxnSp>
      <p:sp>
        <p:nvSpPr>
          <p:cNvPr id="16407" name="Freeform 72">
            <a:extLst>
              <a:ext uri="{FF2B5EF4-FFF2-40B4-BE49-F238E27FC236}">
                <a16:creationId xmlns:a16="http://schemas.microsoft.com/office/drawing/2014/main" id="{0A6FC920-04FC-A9EF-3800-4D62D4E695AF}"/>
              </a:ext>
            </a:extLst>
          </p:cNvPr>
          <p:cNvSpPr>
            <a:spLocks noChangeArrowheads="1"/>
          </p:cNvSpPr>
          <p:nvPr/>
        </p:nvSpPr>
        <p:spPr bwMode="auto">
          <a:xfrm>
            <a:off x="3022601" y="4643439"/>
            <a:ext cx="930275" cy="776287"/>
          </a:xfrm>
          <a:custGeom>
            <a:avLst/>
            <a:gdLst>
              <a:gd name="T0" fmla="*/ 0 w 772998"/>
              <a:gd name="T1" fmla="*/ 2427946 h 735290"/>
              <a:gd name="T2" fmla="*/ 23835591 w 772998"/>
              <a:gd name="T3" fmla="*/ 1929903 h 735290"/>
              <a:gd name="T4" fmla="*/ 45454153 w 772998"/>
              <a:gd name="T5" fmla="*/ 0 h 735290"/>
              <a:gd name="T6" fmla="*/ 0 60000 65536"/>
              <a:gd name="T7" fmla="*/ 0 60000 65536"/>
              <a:gd name="T8" fmla="*/ 0 60000 65536"/>
              <a:gd name="T9" fmla="*/ 0 w 772998"/>
              <a:gd name="T10" fmla="*/ 0 h 735290"/>
              <a:gd name="T11" fmla="*/ 772998 w 772998"/>
              <a:gd name="T12" fmla="*/ 735290 h 735290"/>
            </a:gdLst>
            <a:ahLst/>
            <a:cxnLst>
              <a:cxn ang="T6">
                <a:pos x="T0" y="T1"/>
              </a:cxn>
              <a:cxn ang="T7">
                <a:pos x="T2" y="T3"/>
              </a:cxn>
              <a:cxn ang="T8">
                <a:pos x="T4" y="T5"/>
              </a:cxn>
            </a:cxnLst>
            <a:rect l="T9" t="T10" r="T11" b="T12"/>
            <a:pathLst>
              <a:path w="772998" h="735290">
                <a:moveTo>
                  <a:pt x="0" y="735290"/>
                </a:moveTo>
                <a:cubicBezTo>
                  <a:pt x="138259" y="721150"/>
                  <a:pt x="276519" y="707010"/>
                  <a:pt x="405352" y="584462"/>
                </a:cubicBezTo>
                <a:cubicBezTo>
                  <a:pt x="534185" y="461914"/>
                  <a:pt x="653591" y="230957"/>
                  <a:pt x="772998"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16408" name="Freeform 74">
            <a:extLst>
              <a:ext uri="{FF2B5EF4-FFF2-40B4-BE49-F238E27FC236}">
                <a16:creationId xmlns:a16="http://schemas.microsoft.com/office/drawing/2014/main" id="{5FE97D63-E300-8829-8C0F-A4DE729827F1}"/>
              </a:ext>
            </a:extLst>
          </p:cNvPr>
          <p:cNvSpPr>
            <a:spLocks noChangeArrowheads="1"/>
          </p:cNvSpPr>
          <p:nvPr/>
        </p:nvSpPr>
        <p:spPr bwMode="auto">
          <a:xfrm>
            <a:off x="3022601" y="4600575"/>
            <a:ext cx="1223963" cy="819150"/>
          </a:xfrm>
          <a:custGeom>
            <a:avLst/>
            <a:gdLst>
              <a:gd name="T0" fmla="*/ 0 w 1259576"/>
              <a:gd name="T1" fmla="*/ 578146 h 832907"/>
              <a:gd name="T2" fmla="*/ 280641 w 1259576"/>
              <a:gd name="T3" fmla="*/ 473454 h 832907"/>
              <a:gd name="T4" fmla="*/ 470049 w 1259576"/>
              <a:gd name="T5" fmla="*/ 231890 h 832907"/>
              <a:gd name="T6" fmla="*/ 0 60000 65536"/>
              <a:gd name="T7" fmla="*/ 0 60000 65536"/>
              <a:gd name="T8" fmla="*/ 0 60000 65536"/>
              <a:gd name="T9" fmla="*/ 0 w 1259576"/>
              <a:gd name="T10" fmla="*/ 0 h 832907"/>
              <a:gd name="T11" fmla="*/ 1259576 w 1259576"/>
              <a:gd name="T12" fmla="*/ 832907 h 832907"/>
            </a:gdLst>
            <a:ahLst/>
            <a:cxnLst>
              <a:cxn ang="T6">
                <a:pos x="T0" y="T1"/>
              </a:cxn>
              <a:cxn ang="T7">
                <a:pos x="T2" y="T3"/>
              </a:cxn>
              <a:cxn ang="T8">
                <a:pos x="T4" y="T5"/>
              </a:cxn>
            </a:cxnLst>
            <a:rect l="T9" t="T10" r="T11" b="T12"/>
            <a:pathLst>
              <a:path w="1259576" h="832907">
                <a:moveTo>
                  <a:pt x="0" y="832907"/>
                </a:moveTo>
                <a:cubicBezTo>
                  <a:pt x="196392" y="817196"/>
                  <a:pt x="380537" y="765218"/>
                  <a:pt x="527901" y="682079"/>
                </a:cubicBezTo>
                <a:cubicBezTo>
                  <a:pt x="675265" y="598940"/>
                  <a:pt x="1259576" y="0"/>
                  <a:pt x="884184" y="334073"/>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cxnSp>
        <p:nvCxnSpPr>
          <p:cNvPr id="40" name="Straight Connector 39">
            <a:extLst>
              <a:ext uri="{FF2B5EF4-FFF2-40B4-BE49-F238E27FC236}">
                <a16:creationId xmlns:a16="http://schemas.microsoft.com/office/drawing/2014/main" id="{5A28F9FA-EC10-5F32-ADF8-B75FA21B6E18}"/>
              </a:ext>
            </a:extLst>
          </p:cNvPr>
          <p:cNvCxnSpPr/>
          <p:nvPr/>
        </p:nvCxnSpPr>
        <p:spPr bwMode="auto">
          <a:xfrm rot="5400000">
            <a:off x="3260725" y="5143500"/>
            <a:ext cx="573088" cy="1588"/>
          </a:xfrm>
          <a:prstGeom prst="line">
            <a:avLst/>
          </a:prstGeom>
          <a:noFill/>
          <a:ln w="9525" cap="flat" cmpd="sng" algn="ctr">
            <a:solidFill>
              <a:schemeClr val="bg1">
                <a:lumMod val="50000"/>
              </a:schemeClr>
            </a:solidFill>
            <a:prstDash val="sysDot"/>
            <a:round/>
            <a:headEnd type="none" w="med" len="med"/>
            <a:tailEnd type="none" w="med" len="med"/>
          </a:ln>
          <a:effectLst/>
        </p:spPr>
      </p:cxnSp>
      <p:sp>
        <p:nvSpPr>
          <p:cNvPr id="48" name="TextBox 47">
            <a:extLst>
              <a:ext uri="{FF2B5EF4-FFF2-40B4-BE49-F238E27FC236}">
                <a16:creationId xmlns:a16="http://schemas.microsoft.com/office/drawing/2014/main" id="{B11E0CF3-AD4A-7B48-81A3-6693CE209C2A}"/>
              </a:ext>
            </a:extLst>
          </p:cNvPr>
          <p:cNvSpPr txBox="1"/>
          <p:nvPr/>
        </p:nvSpPr>
        <p:spPr>
          <a:xfrm>
            <a:off x="3452813" y="5429251"/>
            <a:ext cx="500062" cy="246063"/>
          </a:xfrm>
          <a:prstGeom prst="rect">
            <a:avLst/>
          </a:prstGeom>
          <a:noFill/>
          <a:ln>
            <a:noFill/>
          </a:ln>
        </p:spPr>
        <p:txBody>
          <a:bodyPr>
            <a:spAutoFit/>
          </a:bodyPr>
          <a:lstStyle/>
          <a:p>
            <a:pPr>
              <a:buFontTx/>
              <a:buNone/>
              <a:defRPr/>
            </a:pPr>
            <a:r>
              <a:rPr lang="en" sz="1000" b="1">
                <a:solidFill>
                  <a:srgbClr val="C00000"/>
                </a:solidFill>
              </a:rPr>
              <a:t>ES </a:t>
            </a:r>
            <a:r>
              <a:rPr lang="en" sz="1000" b="1" baseline="-25000">
                <a:solidFill>
                  <a:srgbClr val="C00000"/>
                </a:solidFill>
              </a:rPr>
              <a:t>50</a:t>
            </a:r>
            <a:endParaRPr lang="en-US" sz="1000" b="1" baseline="-25000">
              <a:solidFill>
                <a:srgbClr val="C00000"/>
              </a:solidFill>
            </a:endParaRPr>
          </a:p>
        </p:txBody>
      </p:sp>
      <p:sp>
        <p:nvSpPr>
          <p:cNvPr id="51" name="TextBox 50">
            <a:extLst>
              <a:ext uri="{FF2B5EF4-FFF2-40B4-BE49-F238E27FC236}">
                <a16:creationId xmlns:a16="http://schemas.microsoft.com/office/drawing/2014/main" id="{E38B5A50-9C82-C626-C074-77F2D919AD2D}"/>
              </a:ext>
            </a:extLst>
          </p:cNvPr>
          <p:cNvSpPr txBox="1"/>
          <p:nvPr/>
        </p:nvSpPr>
        <p:spPr>
          <a:xfrm>
            <a:off x="1738314" y="5000626"/>
            <a:ext cx="1214437" cy="461963"/>
          </a:xfrm>
          <a:prstGeom prst="rect">
            <a:avLst/>
          </a:prstGeom>
          <a:noFill/>
          <a:ln>
            <a:noFill/>
          </a:ln>
        </p:spPr>
        <p:txBody>
          <a:bodyPr>
            <a:spAutoFit/>
          </a:bodyPr>
          <a:lstStyle/>
          <a:p>
            <a:pPr>
              <a:defRPr/>
            </a:pPr>
            <a:r>
              <a:rPr lang="en" sz="1200" b="1">
                <a:solidFill>
                  <a:srgbClr val="C00000"/>
                </a:solidFill>
              </a:rPr>
              <a:t>strength of action</a:t>
            </a:r>
          </a:p>
          <a:p>
            <a:pPr>
              <a:defRPr/>
            </a:pPr>
            <a:r>
              <a:rPr lang="en" sz="1200" b="1">
                <a:solidFill>
                  <a:srgbClr val="C00000"/>
                </a:solidFill>
              </a:rPr>
              <a:t>medicine</a:t>
            </a:r>
            <a:endParaRPr lang="en-US" sz="1200" b="1">
              <a:solidFill>
                <a:srgbClr val="C00000"/>
              </a:solidFill>
            </a:endParaRPr>
          </a:p>
        </p:txBody>
      </p:sp>
      <p:sp>
        <p:nvSpPr>
          <p:cNvPr id="16412" name="Freeform 55">
            <a:extLst>
              <a:ext uri="{FF2B5EF4-FFF2-40B4-BE49-F238E27FC236}">
                <a16:creationId xmlns:a16="http://schemas.microsoft.com/office/drawing/2014/main" id="{0A214B8E-47A1-F9DC-C729-4C9986ECFF3E}"/>
              </a:ext>
            </a:extLst>
          </p:cNvPr>
          <p:cNvSpPr>
            <a:spLocks noChangeArrowheads="1"/>
          </p:cNvSpPr>
          <p:nvPr/>
        </p:nvSpPr>
        <p:spPr bwMode="auto">
          <a:xfrm rot="8708221">
            <a:off x="2830514" y="4979989"/>
            <a:ext cx="441325" cy="46037"/>
          </a:xfrm>
          <a:custGeom>
            <a:avLst/>
            <a:gdLst>
              <a:gd name="T0" fmla="*/ 440590 w 461914"/>
              <a:gd name="T1" fmla="*/ 6531 h 241954"/>
              <a:gd name="T2" fmla="*/ 143866 w 461914"/>
              <a:gd name="T3" fmla="*/ 6531 h 241954"/>
              <a:gd name="T4" fmla="*/ 0 w 461914"/>
              <a:gd name="T5" fmla="*/ 45719 h 241954"/>
              <a:gd name="T6" fmla="*/ 0 60000 65536"/>
              <a:gd name="T7" fmla="*/ 0 60000 65536"/>
              <a:gd name="T8" fmla="*/ 0 60000 65536"/>
              <a:gd name="T9" fmla="*/ 0 w 461914"/>
              <a:gd name="T10" fmla="*/ 0 h 241954"/>
              <a:gd name="T11" fmla="*/ 461914 w 461914"/>
              <a:gd name="T12" fmla="*/ 241954 h 241954"/>
            </a:gdLst>
            <a:ahLst/>
            <a:cxnLst>
              <a:cxn ang="T6">
                <a:pos x="T0" y="T1"/>
              </a:cxn>
              <a:cxn ang="T7">
                <a:pos x="T2" y="T3"/>
              </a:cxn>
              <a:cxn ang="T8">
                <a:pos x="T4" y="T5"/>
              </a:cxn>
            </a:cxnLst>
            <a:rect l="T9" t="T10" r="T11" b="T12"/>
            <a:pathLst>
              <a:path w="461914" h="241954">
                <a:moveTo>
                  <a:pt x="461914" y="34565"/>
                </a:moveTo>
                <a:cubicBezTo>
                  <a:pt x="344864" y="17282"/>
                  <a:pt x="227815" y="0"/>
                  <a:pt x="150829" y="34565"/>
                </a:cubicBezTo>
                <a:cubicBezTo>
                  <a:pt x="73843" y="69130"/>
                  <a:pt x="36921" y="155542"/>
                  <a:pt x="0" y="241954"/>
                </a:cubicBezTo>
              </a:path>
            </a:pathLst>
          </a:custGeom>
          <a:noFill/>
          <a:ln w="9525" algn="ctr">
            <a:solidFill>
              <a:srgbClr val="C0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cxnSp>
        <p:nvCxnSpPr>
          <p:cNvPr id="64" name="Straight Connector 63">
            <a:extLst>
              <a:ext uri="{FF2B5EF4-FFF2-40B4-BE49-F238E27FC236}">
                <a16:creationId xmlns:a16="http://schemas.microsoft.com/office/drawing/2014/main" id="{90FA3755-6566-B5CD-934B-26851BDD3E5A}"/>
              </a:ext>
            </a:extLst>
          </p:cNvPr>
          <p:cNvCxnSpPr/>
          <p:nvPr/>
        </p:nvCxnSpPr>
        <p:spPr bwMode="auto">
          <a:xfrm rot="10800000" flipV="1">
            <a:off x="4095750" y="4214813"/>
            <a:ext cx="1588" cy="1219200"/>
          </a:xfrm>
          <a:prstGeom prst="line">
            <a:avLst/>
          </a:prstGeom>
          <a:noFill/>
          <a:ln w="15875" cap="flat" cmpd="sng" algn="ctr">
            <a:solidFill>
              <a:schemeClr val="accent2">
                <a:lumMod val="75000"/>
              </a:schemeClr>
            </a:solidFill>
            <a:prstDash val="sysDot"/>
            <a:round/>
            <a:headEnd type="none" w="med" len="med"/>
            <a:tailEnd type="none" w="med" len="med"/>
          </a:ln>
          <a:effectLst/>
        </p:spPr>
      </p:cxnSp>
      <p:sp>
        <p:nvSpPr>
          <p:cNvPr id="67" name="TextBox 66">
            <a:extLst>
              <a:ext uri="{FF2B5EF4-FFF2-40B4-BE49-F238E27FC236}">
                <a16:creationId xmlns:a16="http://schemas.microsoft.com/office/drawing/2014/main" id="{E456EDA2-0B45-A6CF-7E43-2CED3A904CE9}"/>
              </a:ext>
            </a:extLst>
          </p:cNvPr>
          <p:cNvSpPr txBox="1"/>
          <p:nvPr/>
        </p:nvSpPr>
        <p:spPr>
          <a:xfrm>
            <a:off x="4381501" y="4572001"/>
            <a:ext cx="2500313" cy="276225"/>
          </a:xfrm>
          <a:prstGeom prst="rect">
            <a:avLst/>
          </a:prstGeom>
          <a:noFill/>
          <a:ln>
            <a:noFill/>
          </a:ln>
        </p:spPr>
        <p:txBody>
          <a:bodyPr>
            <a:spAutoFit/>
          </a:bodyPr>
          <a:lstStyle/>
          <a:p>
            <a:pPr>
              <a:defRPr/>
            </a:pPr>
            <a:r>
              <a:rPr lang="en" sz="1200" b="1">
                <a:solidFill>
                  <a:schemeClr val="accent6">
                    <a:lumMod val="75000"/>
                  </a:schemeClr>
                </a:solidFill>
              </a:rPr>
              <a:t>maximum effectiveness of the drug</a:t>
            </a:r>
          </a:p>
        </p:txBody>
      </p:sp>
      <p:cxnSp>
        <p:nvCxnSpPr>
          <p:cNvPr id="69" name="Straight Arrow Connector 68">
            <a:extLst>
              <a:ext uri="{FF2B5EF4-FFF2-40B4-BE49-F238E27FC236}">
                <a16:creationId xmlns:a16="http://schemas.microsoft.com/office/drawing/2014/main" id="{F1B07D34-8967-A012-3EF5-671A5F3FC7EA}"/>
              </a:ext>
            </a:extLst>
          </p:cNvPr>
          <p:cNvCxnSpPr/>
          <p:nvPr/>
        </p:nvCxnSpPr>
        <p:spPr bwMode="auto">
          <a:xfrm rot="10800000" flipV="1">
            <a:off x="4095750" y="4754563"/>
            <a:ext cx="357188" cy="0"/>
          </a:xfrm>
          <a:prstGeom prst="straightConnector1">
            <a:avLst/>
          </a:prstGeom>
          <a:noFill/>
          <a:ln w="9525" cap="flat" cmpd="sng" algn="ctr">
            <a:solidFill>
              <a:schemeClr val="accent2">
                <a:lumMod val="75000"/>
              </a:schemeClr>
            </a:solidFill>
            <a:prstDash val="solid"/>
            <a:round/>
            <a:headEnd type="none" w="med" len="med"/>
            <a:tailEnd type="arrow"/>
          </a:ln>
          <a:effectLst/>
        </p:spPr>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CA49F3C8-C4F9-C144-B2B9-A535EF2E847A}"/>
              </a:ext>
            </a:extLst>
          </p:cNvPr>
          <p:cNvSpPr>
            <a:spLocks noGrp="1"/>
          </p:cNvSpPr>
          <p:nvPr>
            <p:ph type="title"/>
          </p:nvPr>
        </p:nvSpPr>
        <p:spPr>
          <a:xfrm>
            <a:off x="1524000" y="1"/>
            <a:ext cx="9144000" cy="1096963"/>
          </a:xfrm>
          <a:blipFill dpi="0" rotWithShape="1">
            <a:blip r:embed="rId3">
              <a:alphaModFix amt="50000"/>
            </a:blip>
            <a:srcRect/>
            <a:tile tx="0" ty="0" sx="100000" sy="100000" flip="none" algn="tl"/>
          </a:blipFill>
        </p:spPr>
        <p:txBody>
          <a:bodyPr>
            <a:normAutofit fontScale="90000"/>
          </a:bodyPr>
          <a:lstStyle/>
          <a:p>
            <a:pPr>
              <a:defRPr/>
            </a:pPr>
            <a:br>
              <a:rPr lang="sr-Cyrl-CS" sz="3200" b="1" dirty="0"/>
            </a:br>
            <a:br>
              <a:rPr lang="sr-Cyrl-CS" sz="3200" b="1" dirty="0"/>
            </a:br>
            <a:r>
              <a:rPr lang="en" sz="2000" b="1" dirty="0">
                <a:solidFill>
                  <a:schemeClr val="accent6">
                    <a:lumMod val="75000"/>
                  </a:schemeClr>
                </a:solidFill>
              </a:rPr>
              <a:t>STRENGTH OF </a:t>
            </a:r>
            <a:r>
              <a:rPr lang="sr-Latn-RS" sz="2000" b="1" dirty="0">
                <a:solidFill>
                  <a:schemeClr val="accent6">
                    <a:lumMod val="75000"/>
                  </a:schemeClr>
                </a:solidFill>
              </a:rPr>
              <a:t>ACTION OF A</a:t>
            </a:r>
            <a:r>
              <a:rPr lang="en" sz="2000" b="1" dirty="0">
                <a:solidFill>
                  <a:schemeClr val="accent6">
                    <a:lumMod val="75000"/>
                  </a:schemeClr>
                </a:solidFill>
              </a:rPr>
              <a:t> </a:t>
            </a:r>
            <a:r>
              <a:rPr lang="sr-Latn-RS" sz="2000" b="1" dirty="0">
                <a:solidFill>
                  <a:schemeClr val="accent6">
                    <a:lumMod val="75000"/>
                  </a:schemeClr>
                </a:solidFill>
              </a:rPr>
              <a:t>DRUG;</a:t>
            </a:r>
            <a:r>
              <a:rPr lang="en" sz="2000" b="1" dirty="0">
                <a:solidFill>
                  <a:schemeClr val="accent6">
                    <a:lumMod val="75000"/>
                  </a:schemeClr>
                </a:solidFill>
              </a:rPr>
              <a:t> </a:t>
            </a:r>
            <a:br>
              <a:rPr lang="sr-Cyrl-CS" sz="2000" b="1" dirty="0">
                <a:solidFill>
                  <a:schemeClr val="accent6">
                    <a:lumMod val="75000"/>
                  </a:schemeClr>
                </a:solidFill>
              </a:rPr>
            </a:br>
            <a:r>
              <a:rPr lang="sr-Latn-RS" sz="2000" b="1" dirty="0">
                <a:solidFill>
                  <a:schemeClr val="accent6">
                    <a:lumMod val="75000"/>
                  </a:schemeClr>
                </a:solidFill>
              </a:rPr>
              <a:t>THE </a:t>
            </a:r>
            <a:r>
              <a:rPr lang="en" sz="2000" b="1" dirty="0">
                <a:solidFill>
                  <a:schemeClr val="accent6">
                    <a:lumMod val="75000"/>
                  </a:schemeClr>
                </a:solidFill>
              </a:rPr>
              <a:t>EFFECTIVE DOSE</a:t>
            </a:r>
            <a:br>
              <a:rPr lang="sr-Cyrl-CS" b="1" dirty="0"/>
            </a:br>
            <a:endParaRPr lang="en-US" dirty="0"/>
          </a:p>
        </p:txBody>
      </p:sp>
      <p:sp>
        <p:nvSpPr>
          <p:cNvPr id="17411" name="Content Placeholder 2">
            <a:extLst>
              <a:ext uri="{FF2B5EF4-FFF2-40B4-BE49-F238E27FC236}">
                <a16:creationId xmlns:a16="http://schemas.microsoft.com/office/drawing/2014/main" id="{77B82D71-85A3-C68C-6191-0B34EC093ABD}"/>
              </a:ext>
            </a:extLst>
          </p:cNvPr>
          <p:cNvSpPr>
            <a:spLocks noGrp="1"/>
          </p:cNvSpPr>
          <p:nvPr>
            <p:ph idx="1"/>
          </p:nvPr>
        </p:nvSpPr>
        <p:spPr>
          <a:xfrm>
            <a:off x="1524000" y="1071564"/>
            <a:ext cx="9144000" cy="5786437"/>
          </a:xfrm>
          <a:blipFill dpi="0" rotWithShape="1">
            <a:blip r:embed="rId3">
              <a:alphaModFix amt="53000"/>
            </a:blip>
            <a:srcRect/>
            <a:tile tx="0" ty="0" sx="100000" sy="100000" flip="none" algn="tl"/>
          </a:blipFill>
        </p:spPr>
        <p:txBody>
          <a:bodyPr>
            <a:normAutofit fontScale="92500" lnSpcReduction="10000"/>
          </a:bodyPr>
          <a:lstStyle/>
          <a:p>
            <a:pPr>
              <a:buFontTx/>
              <a:buNone/>
            </a:pPr>
            <a:r>
              <a:rPr lang="en" altLang="en-US" sz="1600"/>
              <a:t>   </a:t>
            </a:r>
          </a:p>
          <a:p>
            <a:pPr>
              <a:buFontTx/>
              <a:buNone/>
            </a:pPr>
            <a:r>
              <a:rPr lang="en" altLang="en-US" sz="1600"/>
              <a:t>          </a:t>
            </a:r>
            <a:r>
              <a:rPr lang="en" altLang="en-US" sz="1600" b="1">
                <a:solidFill>
                  <a:srgbClr val="C00000"/>
                </a:solidFill>
              </a:rPr>
              <a:t>The strength of the drug's effect (potency) </a:t>
            </a:r>
            <a:r>
              <a:rPr lang="en" altLang="en-US" sz="1600"/>
              <a:t>is expressed as the dose (ED </a:t>
            </a:r>
            <a:r>
              <a:rPr lang="en" altLang="en-US" sz="1600" baseline="-25000"/>
              <a:t>50 </a:t>
            </a:r>
            <a:r>
              <a:rPr lang="en" altLang="en-US" sz="1600"/>
              <a:t>) or drug concentration (EC </a:t>
            </a:r>
            <a:r>
              <a:rPr lang="en" altLang="en-US" sz="1600" baseline="-25000"/>
              <a:t>50 </a:t>
            </a:r>
            <a:r>
              <a:rPr lang="en" altLang="en-US" sz="1600"/>
              <a:t>) required to achieve 50% of the desired therapeutic effect (effective dose 50) .</a:t>
            </a:r>
            <a:endParaRPr lang="sr-Cyrl-CS" altLang="en-US" sz="1600"/>
          </a:p>
          <a:p>
            <a:pPr>
              <a:buFontTx/>
              <a:buNone/>
            </a:pPr>
            <a:endParaRPr lang="sr-Cyrl-CS" altLang="en-US" sz="1600"/>
          </a:p>
          <a:p>
            <a:pPr>
              <a:buFontTx/>
              <a:buNone/>
            </a:pPr>
            <a:endParaRPr lang="sr-Cyrl-CS" altLang="en-US" sz="1600"/>
          </a:p>
          <a:p>
            <a:pPr>
              <a:buFontTx/>
              <a:buNone/>
            </a:pPr>
            <a:endParaRPr lang="sr-Cyrl-CS" altLang="en-US" sz="1600"/>
          </a:p>
          <a:p>
            <a:pPr>
              <a:buFontTx/>
              <a:buNone/>
            </a:pPr>
            <a:endParaRPr lang="sr-Cyrl-CS" altLang="en-US" sz="1600"/>
          </a:p>
          <a:p>
            <a:pPr>
              <a:buFontTx/>
              <a:buNone/>
            </a:pPr>
            <a:endParaRPr lang="sr-Cyrl-CS" altLang="en-US" sz="1600"/>
          </a:p>
          <a:p>
            <a:pPr>
              <a:buFontTx/>
              <a:buNone/>
            </a:pPr>
            <a:endParaRPr lang="sr-Cyrl-CS" altLang="en-US" sz="1600"/>
          </a:p>
          <a:p>
            <a:pPr>
              <a:buFontTx/>
              <a:buNone/>
            </a:pPr>
            <a:endParaRPr lang="sr-Cyrl-CS" altLang="en-US" sz="1100"/>
          </a:p>
          <a:p>
            <a:pPr>
              <a:buFontTx/>
              <a:buNone/>
            </a:pPr>
            <a:endParaRPr lang="sr-Cyrl-CS" altLang="en-US" sz="1600"/>
          </a:p>
          <a:p>
            <a:pPr>
              <a:buFontTx/>
              <a:buNone/>
            </a:pPr>
            <a:endParaRPr lang="sr-Cyrl-CS" altLang="en-US" sz="1600"/>
          </a:p>
          <a:p>
            <a:pPr>
              <a:buFontTx/>
              <a:buNone/>
            </a:pPr>
            <a:r>
              <a:rPr lang="en" altLang="en-US" sz="1600"/>
              <a:t>A drug that has a lower E D </a:t>
            </a:r>
            <a:r>
              <a:rPr lang="en" altLang="en-US" sz="1600" baseline="-25000"/>
              <a:t>50 </a:t>
            </a:r>
            <a:r>
              <a:rPr lang="en" altLang="en-US" sz="1600"/>
              <a:t>and whose curve is shifted more to the left is more potent.</a:t>
            </a:r>
          </a:p>
          <a:p>
            <a:pPr>
              <a:buFontTx/>
              <a:buNone/>
            </a:pPr>
            <a:r>
              <a:rPr lang="en" altLang="en-US" sz="1600"/>
              <a:t>     </a:t>
            </a:r>
          </a:p>
          <a:p>
            <a:pPr>
              <a:buFontTx/>
              <a:buNone/>
            </a:pPr>
            <a:r>
              <a:rPr lang="en" altLang="en-US" sz="1600"/>
              <a:t>          </a:t>
            </a:r>
          </a:p>
          <a:p>
            <a:pPr>
              <a:buFontTx/>
              <a:buNone/>
            </a:pPr>
            <a:r>
              <a:rPr lang="en" altLang="en-US" sz="1600"/>
              <a:t>   </a:t>
            </a:r>
          </a:p>
          <a:p>
            <a:pPr>
              <a:buFontTx/>
              <a:buNone/>
            </a:pPr>
            <a:r>
              <a:rPr lang="en" altLang="en-US" sz="1600" b="1"/>
              <a:t>   </a:t>
            </a:r>
          </a:p>
          <a:p>
            <a:pPr>
              <a:buFontTx/>
              <a:buNone/>
            </a:pPr>
            <a:r>
              <a:rPr lang="en" altLang="en-US" sz="1600"/>
              <a:t>   </a:t>
            </a:r>
          </a:p>
          <a:p>
            <a:pPr>
              <a:buFontTx/>
              <a:buNone/>
            </a:pPr>
            <a:r>
              <a:rPr lang="en" altLang="en-US" sz="1600"/>
              <a:t>   </a:t>
            </a:r>
            <a:endParaRPr lang="en-US" altLang="en-US" sz="1600"/>
          </a:p>
        </p:txBody>
      </p:sp>
      <p:cxnSp>
        <p:nvCxnSpPr>
          <p:cNvPr id="17412" name="Straight Arrow Connector 7">
            <a:extLst>
              <a:ext uri="{FF2B5EF4-FFF2-40B4-BE49-F238E27FC236}">
                <a16:creationId xmlns:a16="http://schemas.microsoft.com/office/drawing/2014/main" id="{16C02FE7-ED9C-A4F9-713B-6470B78EDC08}"/>
              </a:ext>
            </a:extLst>
          </p:cNvPr>
          <p:cNvCxnSpPr>
            <a:cxnSpLocks noChangeShapeType="1"/>
          </p:cNvCxnSpPr>
          <p:nvPr/>
        </p:nvCxnSpPr>
        <p:spPr bwMode="auto">
          <a:xfrm>
            <a:off x="2952751" y="3786189"/>
            <a:ext cx="1857375" cy="1587"/>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7413" name="Straight Arrow Connector 9">
            <a:extLst>
              <a:ext uri="{FF2B5EF4-FFF2-40B4-BE49-F238E27FC236}">
                <a16:creationId xmlns:a16="http://schemas.microsoft.com/office/drawing/2014/main" id="{5BA74975-7F33-0E3B-F2FE-824987ADBA99}"/>
              </a:ext>
            </a:extLst>
          </p:cNvPr>
          <p:cNvCxnSpPr>
            <a:cxnSpLocks noChangeShapeType="1"/>
          </p:cNvCxnSpPr>
          <p:nvPr/>
        </p:nvCxnSpPr>
        <p:spPr bwMode="auto">
          <a:xfrm rot="5400000" flipH="1" flipV="1">
            <a:off x="2238376" y="3071813"/>
            <a:ext cx="1430337" cy="1588"/>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30" name="TextBox 29">
            <a:extLst>
              <a:ext uri="{FF2B5EF4-FFF2-40B4-BE49-F238E27FC236}">
                <a16:creationId xmlns:a16="http://schemas.microsoft.com/office/drawing/2014/main" id="{4626F0DA-381F-D56E-C3F5-EFC0C2900BA9}"/>
              </a:ext>
            </a:extLst>
          </p:cNvPr>
          <p:cNvSpPr txBox="1"/>
          <p:nvPr/>
        </p:nvSpPr>
        <p:spPr>
          <a:xfrm>
            <a:off x="1809750" y="2143125"/>
            <a:ext cx="1143000" cy="400050"/>
          </a:xfrm>
          <a:prstGeom prst="rect">
            <a:avLst/>
          </a:prstGeom>
          <a:noFill/>
          <a:ln>
            <a:noFill/>
          </a:ln>
        </p:spPr>
        <p:txBody>
          <a:bodyPr>
            <a:spAutoFit/>
          </a:bodyPr>
          <a:lstStyle/>
          <a:p>
            <a:pPr algn="ctr">
              <a:buFontTx/>
              <a:buNone/>
              <a:defRPr/>
            </a:pPr>
            <a:r>
              <a:rPr lang="en" sz="1000" b="1"/>
              <a:t>% of maximum response</a:t>
            </a:r>
            <a:endParaRPr lang="en-US" sz="1000" b="1"/>
          </a:p>
        </p:txBody>
      </p:sp>
      <p:sp>
        <p:nvSpPr>
          <p:cNvPr id="33" name="TextBox 32">
            <a:extLst>
              <a:ext uri="{FF2B5EF4-FFF2-40B4-BE49-F238E27FC236}">
                <a16:creationId xmlns:a16="http://schemas.microsoft.com/office/drawing/2014/main" id="{13321D99-EECD-1394-0F85-44C06DC47757}"/>
              </a:ext>
            </a:extLst>
          </p:cNvPr>
          <p:cNvSpPr txBox="1"/>
          <p:nvPr/>
        </p:nvSpPr>
        <p:spPr>
          <a:xfrm>
            <a:off x="2667000" y="3071813"/>
            <a:ext cx="357188" cy="246062"/>
          </a:xfrm>
          <a:prstGeom prst="rect">
            <a:avLst/>
          </a:prstGeom>
          <a:noFill/>
          <a:ln>
            <a:noFill/>
          </a:ln>
        </p:spPr>
        <p:txBody>
          <a:bodyPr>
            <a:spAutoFit/>
          </a:bodyPr>
          <a:lstStyle/>
          <a:p>
            <a:pPr>
              <a:buFontTx/>
              <a:buNone/>
              <a:defRPr/>
            </a:pPr>
            <a:r>
              <a:rPr lang="en" sz="1000"/>
              <a:t>50</a:t>
            </a:r>
            <a:endParaRPr lang="en-US" sz="1000"/>
          </a:p>
        </p:txBody>
      </p:sp>
      <p:sp>
        <p:nvSpPr>
          <p:cNvPr id="37" name="TextBox 36">
            <a:extLst>
              <a:ext uri="{FF2B5EF4-FFF2-40B4-BE49-F238E27FC236}">
                <a16:creationId xmlns:a16="http://schemas.microsoft.com/office/drawing/2014/main" id="{D7DCC7C8-E61B-F0CC-1BEE-081804C37BAC}"/>
              </a:ext>
            </a:extLst>
          </p:cNvPr>
          <p:cNvSpPr txBox="1"/>
          <p:nvPr/>
        </p:nvSpPr>
        <p:spPr>
          <a:xfrm>
            <a:off x="2595564" y="2459038"/>
            <a:ext cx="428625" cy="246062"/>
          </a:xfrm>
          <a:prstGeom prst="rect">
            <a:avLst/>
          </a:prstGeom>
          <a:noFill/>
          <a:ln>
            <a:noFill/>
          </a:ln>
        </p:spPr>
        <p:txBody>
          <a:bodyPr>
            <a:spAutoFit/>
          </a:bodyPr>
          <a:lstStyle/>
          <a:p>
            <a:pPr>
              <a:buFontTx/>
              <a:buNone/>
              <a:defRPr/>
            </a:pPr>
            <a:r>
              <a:rPr lang="en" sz="1000"/>
              <a:t>100</a:t>
            </a:r>
            <a:endParaRPr lang="en-US" sz="1000"/>
          </a:p>
        </p:txBody>
      </p:sp>
      <p:cxnSp>
        <p:nvCxnSpPr>
          <p:cNvPr id="39" name="Straight Connector 38">
            <a:extLst>
              <a:ext uri="{FF2B5EF4-FFF2-40B4-BE49-F238E27FC236}">
                <a16:creationId xmlns:a16="http://schemas.microsoft.com/office/drawing/2014/main" id="{46F98086-5EFB-020C-912E-F5FCAB6F31D0}"/>
              </a:ext>
            </a:extLst>
          </p:cNvPr>
          <p:cNvCxnSpPr/>
          <p:nvPr/>
        </p:nvCxnSpPr>
        <p:spPr bwMode="auto">
          <a:xfrm>
            <a:off x="2952750" y="2597151"/>
            <a:ext cx="1785938" cy="3175"/>
          </a:xfrm>
          <a:prstGeom prst="line">
            <a:avLst/>
          </a:prstGeom>
          <a:noFill/>
          <a:ln w="9525" cap="flat" cmpd="sng" algn="ctr">
            <a:solidFill>
              <a:schemeClr val="bg1">
                <a:lumMod val="50000"/>
              </a:schemeClr>
            </a:solidFill>
            <a:prstDash val="lgDash"/>
            <a:round/>
            <a:headEnd type="none" w="med" len="med"/>
            <a:tailEnd type="none" w="med" len="med"/>
          </a:ln>
          <a:effectLst/>
        </p:spPr>
      </p:cxnSp>
      <p:sp>
        <p:nvSpPr>
          <p:cNvPr id="17418" name="Freeform 53">
            <a:extLst>
              <a:ext uri="{FF2B5EF4-FFF2-40B4-BE49-F238E27FC236}">
                <a16:creationId xmlns:a16="http://schemas.microsoft.com/office/drawing/2014/main" id="{17CAD251-DCBE-CF62-4484-91A3C27A47F3}"/>
              </a:ext>
            </a:extLst>
          </p:cNvPr>
          <p:cNvSpPr>
            <a:spLocks noChangeArrowheads="1"/>
          </p:cNvSpPr>
          <p:nvPr/>
        </p:nvSpPr>
        <p:spPr bwMode="auto">
          <a:xfrm>
            <a:off x="3021013" y="4260851"/>
            <a:ext cx="971550" cy="1166813"/>
          </a:xfrm>
          <a:custGeom>
            <a:avLst/>
            <a:gdLst>
              <a:gd name="T0" fmla="*/ 0 w 972589"/>
              <a:gd name="T1" fmla="*/ 1144519 h 1167939"/>
              <a:gd name="T2" fmla="*/ 268232 w 972589"/>
              <a:gd name="T3" fmla="*/ 997887 h 1167939"/>
              <a:gd name="T4" fmla="*/ 447052 w 972589"/>
              <a:gd name="T5" fmla="*/ 346208 h 1167939"/>
              <a:gd name="T6" fmla="*/ 699028 w 972589"/>
              <a:gd name="T7" fmla="*/ 52950 h 1167939"/>
              <a:gd name="T8" fmla="*/ 951002 w 972589"/>
              <a:gd name="T9" fmla="*/ 28507 h 1167939"/>
              <a:gd name="T10" fmla="*/ 0 60000 65536"/>
              <a:gd name="T11" fmla="*/ 0 60000 65536"/>
              <a:gd name="T12" fmla="*/ 0 60000 65536"/>
              <a:gd name="T13" fmla="*/ 0 60000 65536"/>
              <a:gd name="T14" fmla="*/ 0 60000 65536"/>
              <a:gd name="T15" fmla="*/ 0 w 972589"/>
              <a:gd name="T16" fmla="*/ 0 h 1167939"/>
              <a:gd name="T17" fmla="*/ 972589 w 972589"/>
              <a:gd name="T18" fmla="*/ 1167939 h 1167939"/>
            </a:gdLst>
            <a:ahLst/>
            <a:cxnLst>
              <a:cxn ang="T10">
                <a:pos x="T0" y="T1"/>
              </a:cxn>
              <a:cxn ang="T11">
                <a:pos x="T2" y="T3"/>
              </a:cxn>
              <a:cxn ang="T12">
                <a:pos x="T4" y="T5"/>
              </a:cxn>
              <a:cxn ang="T13">
                <a:pos x="T6" y="T7"/>
              </a:cxn>
              <a:cxn ang="T14">
                <a:pos x="T8" y="T9"/>
              </a:cxn>
            </a:cxnLst>
            <a:rect l="T15" t="T16" r="T17" b="T18"/>
            <a:pathLst>
              <a:path w="972589" h="1167939">
                <a:moveTo>
                  <a:pt x="0" y="1167939"/>
                </a:moveTo>
                <a:cubicBezTo>
                  <a:pt x="99060" y="1161012"/>
                  <a:pt x="198120" y="1154085"/>
                  <a:pt x="274320" y="1018310"/>
                </a:cubicBezTo>
                <a:cubicBezTo>
                  <a:pt x="350520" y="882536"/>
                  <a:pt x="383771" y="514005"/>
                  <a:pt x="457200" y="353292"/>
                </a:cubicBezTo>
                <a:cubicBezTo>
                  <a:pt x="530629" y="192579"/>
                  <a:pt x="628996" y="108066"/>
                  <a:pt x="714894" y="54033"/>
                </a:cubicBezTo>
                <a:cubicBezTo>
                  <a:pt x="800792" y="0"/>
                  <a:pt x="886690" y="14547"/>
                  <a:pt x="972589" y="29095"/>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57" name="Freeform 56">
            <a:extLst>
              <a:ext uri="{FF2B5EF4-FFF2-40B4-BE49-F238E27FC236}">
                <a16:creationId xmlns:a16="http://schemas.microsoft.com/office/drawing/2014/main" id="{B1783E8D-6DFF-F5C3-9E0D-9499B4DE21F5}"/>
              </a:ext>
            </a:extLst>
          </p:cNvPr>
          <p:cNvSpPr/>
          <p:nvPr/>
        </p:nvSpPr>
        <p:spPr bwMode="auto">
          <a:xfrm>
            <a:off x="2952751" y="2606675"/>
            <a:ext cx="923925" cy="1193800"/>
          </a:xfrm>
          <a:custGeom>
            <a:avLst/>
            <a:gdLst>
              <a:gd name="connsiteX0" fmla="*/ 0 w 923827"/>
              <a:gd name="connsiteY0" fmla="*/ 1181492 h 1194061"/>
              <a:gd name="connsiteX1" fmla="*/ 311084 w 923827"/>
              <a:gd name="connsiteY1" fmla="*/ 1049517 h 1194061"/>
              <a:gd name="connsiteX2" fmla="*/ 537328 w 923827"/>
              <a:gd name="connsiteY2" fmla="*/ 314226 h 1194061"/>
              <a:gd name="connsiteX3" fmla="*/ 735291 w 923827"/>
              <a:gd name="connsiteY3" fmla="*/ 50276 h 1194061"/>
              <a:gd name="connsiteX4" fmla="*/ 923827 w 923827"/>
              <a:gd name="connsiteY4" fmla="*/ 12569 h 11940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827" h="1194061">
                <a:moveTo>
                  <a:pt x="0" y="1181492"/>
                </a:moveTo>
                <a:cubicBezTo>
                  <a:pt x="110764" y="1187776"/>
                  <a:pt x="221529" y="1194061"/>
                  <a:pt x="311084" y="1049517"/>
                </a:cubicBezTo>
                <a:cubicBezTo>
                  <a:pt x="400639" y="904973"/>
                  <a:pt x="466627" y="480766"/>
                  <a:pt x="537328" y="314226"/>
                </a:cubicBezTo>
                <a:cubicBezTo>
                  <a:pt x="608029" y="147686"/>
                  <a:pt x="670875" y="100552"/>
                  <a:pt x="735291" y="50276"/>
                </a:cubicBezTo>
                <a:cubicBezTo>
                  <a:pt x="799708" y="0"/>
                  <a:pt x="861767" y="6284"/>
                  <a:pt x="923827" y="12569"/>
                </a:cubicBezTo>
              </a:path>
            </a:pathLst>
          </a:custGeom>
          <a:noFill/>
          <a:ln w="9525" cap="flat" cmpd="sng" algn="ctr">
            <a:solidFill>
              <a:schemeClr val="accent6">
                <a:lumMod val="75000"/>
              </a:schemeClr>
            </a:solidFill>
            <a:prstDash val="solid"/>
            <a:round/>
            <a:headEnd type="none" w="med" len="med"/>
            <a:tailEnd type="none" w="med" len="med"/>
          </a:ln>
          <a:effectLst/>
        </p:spPr>
        <p:txBody>
          <a:bodyPr/>
          <a:lstStyle/>
          <a:p>
            <a:pPr marL="342900" indent="-342900">
              <a:defRPr/>
            </a:pPr>
            <a:endParaRPr lang="en-US">
              <a:latin typeface="Times New Roman" charset="0"/>
            </a:endParaRPr>
          </a:p>
        </p:txBody>
      </p:sp>
      <p:cxnSp>
        <p:nvCxnSpPr>
          <p:cNvPr id="60" name="Straight Connector 59">
            <a:extLst>
              <a:ext uri="{FF2B5EF4-FFF2-40B4-BE49-F238E27FC236}">
                <a16:creationId xmlns:a16="http://schemas.microsoft.com/office/drawing/2014/main" id="{5EC98D92-73BE-F4E5-6E1B-153253805DBE}"/>
              </a:ext>
            </a:extLst>
          </p:cNvPr>
          <p:cNvCxnSpPr/>
          <p:nvPr/>
        </p:nvCxnSpPr>
        <p:spPr bwMode="auto">
          <a:xfrm>
            <a:off x="2952750" y="3214689"/>
            <a:ext cx="1785938" cy="1587"/>
          </a:xfrm>
          <a:prstGeom prst="line">
            <a:avLst/>
          </a:prstGeom>
          <a:noFill/>
          <a:ln w="9525" cap="flat" cmpd="sng" algn="ctr">
            <a:solidFill>
              <a:schemeClr val="bg1">
                <a:lumMod val="50000"/>
              </a:schemeClr>
            </a:solidFill>
            <a:prstDash val="lgDash"/>
            <a:round/>
            <a:headEnd type="none" w="med" len="med"/>
            <a:tailEnd type="none" w="med" len="med"/>
          </a:ln>
          <a:effectLst/>
        </p:spPr>
      </p:cxnSp>
      <p:sp>
        <p:nvSpPr>
          <p:cNvPr id="17421" name="Freeform 72">
            <a:extLst>
              <a:ext uri="{FF2B5EF4-FFF2-40B4-BE49-F238E27FC236}">
                <a16:creationId xmlns:a16="http://schemas.microsoft.com/office/drawing/2014/main" id="{9AF3A4BA-B499-5DF5-8C78-462DC308342B}"/>
              </a:ext>
            </a:extLst>
          </p:cNvPr>
          <p:cNvSpPr>
            <a:spLocks noChangeArrowheads="1"/>
          </p:cNvSpPr>
          <p:nvPr/>
        </p:nvSpPr>
        <p:spPr bwMode="auto">
          <a:xfrm>
            <a:off x="3022601" y="4643439"/>
            <a:ext cx="930275" cy="776287"/>
          </a:xfrm>
          <a:custGeom>
            <a:avLst/>
            <a:gdLst>
              <a:gd name="T0" fmla="*/ 0 w 772998"/>
              <a:gd name="T1" fmla="*/ 2427946 h 735290"/>
              <a:gd name="T2" fmla="*/ 23835591 w 772998"/>
              <a:gd name="T3" fmla="*/ 1929903 h 735290"/>
              <a:gd name="T4" fmla="*/ 45454153 w 772998"/>
              <a:gd name="T5" fmla="*/ 0 h 735290"/>
              <a:gd name="T6" fmla="*/ 0 60000 65536"/>
              <a:gd name="T7" fmla="*/ 0 60000 65536"/>
              <a:gd name="T8" fmla="*/ 0 60000 65536"/>
              <a:gd name="T9" fmla="*/ 0 w 772998"/>
              <a:gd name="T10" fmla="*/ 0 h 735290"/>
              <a:gd name="T11" fmla="*/ 772998 w 772998"/>
              <a:gd name="T12" fmla="*/ 735290 h 735290"/>
            </a:gdLst>
            <a:ahLst/>
            <a:cxnLst>
              <a:cxn ang="T6">
                <a:pos x="T0" y="T1"/>
              </a:cxn>
              <a:cxn ang="T7">
                <a:pos x="T2" y="T3"/>
              </a:cxn>
              <a:cxn ang="T8">
                <a:pos x="T4" y="T5"/>
              </a:cxn>
            </a:cxnLst>
            <a:rect l="T9" t="T10" r="T11" b="T12"/>
            <a:pathLst>
              <a:path w="772998" h="735290">
                <a:moveTo>
                  <a:pt x="0" y="735290"/>
                </a:moveTo>
                <a:cubicBezTo>
                  <a:pt x="138259" y="721150"/>
                  <a:pt x="276519" y="707010"/>
                  <a:pt x="405352" y="584462"/>
                </a:cubicBezTo>
                <a:cubicBezTo>
                  <a:pt x="534185" y="461914"/>
                  <a:pt x="653591" y="230957"/>
                  <a:pt x="772998"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17422" name="Freeform 74">
            <a:extLst>
              <a:ext uri="{FF2B5EF4-FFF2-40B4-BE49-F238E27FC236}">
                <a16:creationId xmlns:a16="http://schemas.microsoft.com/office/drawing/2014/main" id="{8F5D6A18-E067-7615-8FF1-04C161D96621}"/>
              </a:ext>
            </a:extLst>
          </p:cNvPr>
          <p:cNvSpPr>
            <a:spLocks noChangeArrowheads="1"/>
          </p:cNvSpPr>
          <p:nvPr/>
        </p:nvSpPr>
        <p:spPr bwMode="auto">
          <a:xfrm>
            <a:off x="3022601" y="4600575"/>
            <a:ext cx="1223963" cy="819150"/>
          </a:xfrm>
          <a:custGeom>
            <a:avLst/>
            <a:gdLst>
              <a:gd name="T0" fmla="*/ 0 w 1259576"/>
              <a:gd name="T1" fmla="*/ 578146 h 832907"/>
              <a:gd name="T2" fmla="*/ 280641 w 1259576"/>
              <a:gd name="T3" fmla="*/ 473454 h 832907"/>
              <a:gd name="T4" fmla="*/ 470049 w 1259576"/>
              <a:gd name="T5" fmla="*/ 231890 h 832907"/>
              <a:gd name="T6" fmla="*/ 0 60000 65536"/>
              <a:gd name="T7" fmla="*/ 0 60000 65536"/>
              <a:gd name="T8" fmla="*/ 0 60000 65536"/>
              <a:gd name="T9" fmla="*/ 0 w 1259576"/>
              <a:gd name="T10" fmla="*/ 0 h 832907"/>
              <a:gd name="T11" fmla="*/ 1259576 w 1259576"/>
              <a:gd name="T12" fmla="*/ 832907 h 832907"/>
            </a:gdLst>
            <a:ahLst/>
            <a:cxnLst>
              <a:cxn ang="T6">
                <a:pos x="T0" y="T1"/>
              </a:cxn>
              <a:cxn ang="T7">
                <a:pos x="T2" y="T3"/>
              </a:cxn>
              <a:cxn ang="T8">
                <a:pos x="T4" y="T5"/>
              </a:cxn>
            </a:cxnLst>
            <a:rect l="T9" t="T10" r="T11" b="T12"/>
            <a:pathLst>
              <a:path w="1259576" h="832907">
                <a:moveTo>
                  <a:pt x="0" y="832907"/>
                </a:moveTo>
                <a:cubicBezTo>
                  <a:pt x="196392" y="817196"/>
                  <a:pt x="380537" y="765218"/>
                  <a:pt x="527901" y="682079"/>
                </a:cubicBezTo>
                <a:cubicBezTo>
                  <a:pt x="675265" y="598940"/>
                  <a:pt x="1259576" y="0"/>
                  <a:pt x="884184" y="334073"/>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17423" name="Freeform 27">
            <a:extLst>
              <a:ext uri="{FF2B5EF4-FFF2-40B4-BE49-F238E27FC236}">
                <a16:creationId xmlns:a16="http://schemas.microsoft.com/office/drawing/2014/main" id="{A2223FAA-2806-4915-A135-5771194BFD84}"/>
              </a:ext>
            </a:extLst>
          </p:cNvPr>
          <p:cNvSpPr>
            <a:spLocks noChangeArrowheads="1"/>
          </p:cNvSpPr>
          <p:nvPr/>
        </p:nvSpPr>
        <p:spPr bwMode="auto">
          <a:xfrm>
            <a:off x="3452814" y="2606675"/>
            <a:ext cx="923925" cy="1193800"/>
          </a:xfrm>
          <a:custGeom>
            <a:avLst/>
            <a:gdLst>
              <a:gd name="T0" fmla="*/ 0 w 923827"/>
              <a:gd name="T1" fmla="*/ 1176081 h 1194061"/>
              <a:gd name="T2" fmla="*/ 311777 w 923827"/>
              <a:gd name="T3" fmla="*/ 1044708 h 1194061"/>
              <a:gd name="T4" fmla="*/ 538525 w 923827"/>
              <a:gd name="T5" fmla="*/ 312785 h 1194061"/>
              <a:gd name="T6" fmla="*/ 736929 w 923827"/>
              <a:gd name="T7" fmla="*/ 50045 h 1194061"/>
              <a:gd name="T8" fmla="*/ 925885 w 923827"/>
              <a:gd name="T9" fmla="*/ 12506 h 1194061"/>
              <a:gd name="T10" fmla="*/ 0 60000 65536"/>
              <a:gd name="T11" fmla="*/ 0 60000 65536"/>
              <a:gd name="T12" fmla="*/ 0 60000 65536"/>
              <a:gd name="T13" fmla="*/ 0 60000 65536"/>
              <a:gd name="T14" fmla="*/ 0 60000 65536"/>
              <a:gd name="T15" fmla="*/ 0 w 923827"/>
              <a:gd name="T16" fmla="*/ 0 h 1194061"/>
              <a:gd name="T17" fmla="*/ 923827 w 923827"/>
              <a:gd name="T18" fmla="*/ 1194061 h 1194061"/>
            </a:gdLst>
            <a:ahLst/>
            <a:cxnLst>
              <a:cxn ang="T10">
                <a:pos x="T0" y="T1"/>
              </a:cxn>
              <a:cxn ang="T11">
                <a:pos x="T2" y="T3"/>
              </a:cxn>
              <a:cxn ang="T12">
                <a:pos x="T4" y="T5"/>
              </a:cxn>
              <a:cxn ang="T13">
                <a:pos x="T6" y="T7"/>
              </a:cxn>
              <a:cxn ang="T14">
                <a:pos x="T8" y="T9"/>
              </a:cxn>
            </a:cxnLst>
            <a:rect l="T15" t="T16" r="T17" b="T18"/>
            <a:pathLst>
              <a:path w="923827" h="1194061">
                <a:moveTo>
                  <a:pt x="0" y="1181492"/>
                </a:moveTo>
                <a:cubicBezTo>
                  <a:pt x="110764" y="1187776"/>
                  <a:pt x="221529" y="1194061"/>
                  <a:pt x="311084" y="1049517"/>
                </a:cubicBezTo>
                <a:cubicBezTo>
                  <a:pt x="400639" y="904973"/>
                  <a:pt x="466627" y="480766"/>
                  <a:pt x="537328" y="314226"/>
                </a:cubicBezTo>
                <a:cubicBezTo>
                  <a:pt x="608029" y="147686"/>
                  <a:pt x="670875" y="100552"/>
                  <a:pt x="735291" y="50276"/>
                </a:cubicBezTo>
                <a:cubicBezTo>
                  <a:pt x="799708" y="0"/>
                  <a:pt x="861767" y="6284"/>
                  <a:pt x="923827" y="12569"/>
                </a:cubicBezTo>
              </a:path>
            </a:pathLst>
          </a:custGeom>
          <a:noFill/>
          <a:ln w="9525"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29" name="TextBox 28">
            <a:extLst>
              <a:ext uri="{FF2B5EF4-FFF2-40B4-BE49-F238E27FC236}">
                <a16:creationId xmlns:a16="http://schemas.microsoft.com/office/drawing/2014/main" id="{9DC86F80-D2F8-CC38-F656-24864C7ECB2F}"/>
              </a:ext>
            </a:extLst>
          </p:cNvPr>
          <p:cNvSpPr txBox="1"/>
          <p:nvPr/>
        </p:nvSpPr>
        <p:spPr>
          <a:xfrm>
            <a:off x="3095625" y="3786189"/>
            <a:ext cx="642938" cy="276225"/>
          </a:xfrm>
          <a:prstGeom prst="rect">
            <a:avLst/>
          </a:prstGeom>
          <a:noFill/>
          <a:ln>
            <a:noFill/>
          </a:ln>
        </p:spPr>
        <p:txBody>
          <a:bodyPr>
            <a:spAutoFit/>
          </a:bodyPr>
          <a:lstStyle/>
          <a:p>
            <a:pPr>
              <a:buFontTx/>
              <a:buNone/>
              <a:defRPr/>
            </a:pPr>
            <a:r>
              <a:rPr lang="en" sz="1200" b="1">
                <a:solidFill>
                  <a:schemeClr val="accent6">
                    <a:lumMod val="75000"/>
                  </a:schemeClr>
                </a:solidFill>
              </a:rPr>
              <a:t>ED </a:t>
            </a:r>
            <a:r>
              <a:rPr lang="en" sz="1200" b="1" baseline="-25000">
                <a:solidFill>
                  <a:schemeClr val="accent6">
                    <a:lumMod val="75000"/>
                  </a:schemeClr>
                </a:solidFill>
              </a:rPr>
              <a:t>50 </a:t>
            </a:r>
            <a:r>
              <a:rPr lang="en" sz="1200" b="1">
                <a:solidFill>
                  <a:schemeClr val="accent6">
                    <a:lumMod val="75000"/>
                  </a:schemeClr>
                </a:solidFill>
              </a:rPr>
              <a:t>A</a:t>
            </a:r>
            <a:endParaRPr lang="en-US" sz="1200" b="1">
              <a:solidFill>
                <a:schemeClr val="accent6">
                  <a:lumMod val="75000"/>
                </a:schemeClr>
              </a:solidFill>
            </a:endParaRPr>
          </a:p>
        </p:txBody>
      </p:sp>
      <p:cxnSp>
        <p:nvCxnSpPr>
          <p:cNvPr id="40" name="Straight Connector 39">
            <a:extLst>
              <a:ext uri="{FF2B5EF4-FFF2-40B4-BE49-F238E27FC236}">
                <a16:creationId xmlns:a16="http://schemas.microsoft.com/office/drawing/2014/main" id="{F67E8857-9046-3605-CCC8-3EBEF7B889D7}"/>
              </a:ext>
            </a:extLst>
          </p:cNvPr>
          <p:cNvCxnSpPr/>
          <p:nvPr/>
        </p:nvCxnSpPr>
        <p:spPr bwMode="auto">
          <a:xfrm rot="5400000">
            <a:off x="3124201" y="3500438"/>
            <a:ext cx="573087" cy="1588"/>
          </a:xfrm>
          <a:prstGeom prst="line">
            <a:avLst/>
          </a:prstGeom>
          <a:noFill/>
          <a:ln w="9525" cap="flat" cmpd="sng" algn="ctr">
            <a:solidFill>
              <a:schemeClr val="bg1">
                <a:lumMod val="50000"/>
              </a:schemeClr>
            </a:solidFill>
            <a:prstDash val="lgDash"/>
            <a:round/>
            <a:headEnd type="none" w="med" len="med"/>
            <a:tailEnd type="none" w="med" len="med"/>
          </a:ln>
          <a:effectLst/>
        </p:spPr>
      </p:cxnSp>
      <p:cxnSp>
        <p:nvCxnSpPr>
          <p:cNvPr id="41" name="Straight Connector 40">
            <a:extLst>
              <a:ext uri="{FF2B5EF4-FFF2-40B4-BE49-F238E27FC236}">
                <a16:creationId xmlns:a16="http://schemas.microsoft.com/office/drawing/2014/main" id="{679C5203-FEAB-5724-22F6-F9BC42AE087E}"/>
              </a:ext>
            </a:extLst>
          </p:cNvPr>
          <p:cNvCxnSpPr/>
          <p:nvPr/>
        </p:nvCxnSpPr>
        <p:spPr bwMode="auto">
          <a:xfrm rot="5400000">
            <a:off x="3636169" y="3499644"/>
            <a:ext cx="571500" cy="1588"/>
          </a:xfrm>
          <a:prstGeom prst="line">
            <a:avLst/>
          </a:prstGeom>
          <a:noFill/>
          <a:ln w="9525" cap="flat" cmpd="sng" algn="ctr">
            <a:solidFill>
              <a:schemeClr val="bg1">
                <a:lumMod val="50000"/>
              </a:schemeClr>
            </a:solidFill>
            <a:prstDash val="lgDash"/>
            <a:round/>
            <a:headEnd type="none" w="med" len="med"/>
            <a:tailEnd type="none" w="med" len="med"/>
          </a:ln>
          <a:effectLst/>
        </p:spPr>
      </p:cxnSp>
      <p:sp>
        <p:nvSpPr>
          <p:cNvPr id="42" name="TextBox 41">
            <a:extLst>
              <a:ext uri="{FF2B5EF4-FFF2-40B4-BE49-F238E27FC236}">
                <a16:creationId xmlns:a16="http://schemas.microsoft.com/office/drawing/2014/main" id="{B609D5BC-D5F4-1D97-3687-408700CDCAD7}"/>
              </a:ext>
            </a:extLst>
          </p:cNvPr>
          <p:cNvSpPr txBox="1"/>
          <p:nvPr/>
        </p:nvSpPr>
        <p:spPr>
          <a:xfrm>
            <a:off x="3667125" y="3786189"/>
            <a:ext cx="642938" cy="276225"/>
          </a:xfrm>
          <a:prstGeom prst="rect">
            <a:avLst/>
          </a:prstGeom>
          <a:noFill/>
          <a:ln>
            <a:noFill/>
          </a:ln>
        </p:spPr>
        <p:txBody>
          <a:bodyPr>
            <a:spAutoFit/>
          </a:bodyPr>
          <a:lstStyle/>
          <a:p>
            <a:pPr>
              <a:buFontTx/>
              <a:buNone/>
              <a:defRPr/>
            </a:pPr>
            <a:r>
              <a:rPr lang="en" sz="1200" b="1">
                <a:solidFill>
                  <a:srgbClr val="C00000"/>
                </a:solidFill>
              </a:rPr>
              <a:t>ED </a:t>
            </a:r>
            <a:r>
              <a:rPr lang="en" sz="1200" b="1" baseline="-25000">
                <a:solidFill>
                  <a:srgbClr val="C00000"/>
                </a:solidFill>
              </a:rPr>
              <a:t>50 </a:t>
            </a:r>
            <a:r>
              <a:rPr lang="en" sz="1200" b="1">
                <a:solidFill>
                  <a:srgbClr val="C00000"/>
                </a:solidFill>
              </a:rPr>
              <a:t>B</a:t>
            </a:r>
            <a:endParaRPr lang="en-US" sz="1200" b="1">
              <a:solidFill>
                <a:srgbClr val="C00000"/>
              </a:solidFill>
            </a:endParaRPr>
          </a:p>
        </p:txBody>
      </p:sp>
      <p:sp>
        <p:nvSpPr>
          <p:cNvPr id="43" name="TextBox 42">
            <a:extLst>
              <a:ext uri="{FF2B5EF4-FFF2-40B4-BE49-F238E27FC236}">
                <a16:creationId xmlns:a16="http://schemas.microsoft.com/office/drawing/2014/main" id="{5B43BDAE-151E-3CCD-77A1-E596B0EE107B}"/>
              </a:ext>
            </a:extLst>
          </p:cNvPr>
          <p:cNvSpPr txBox="1"/>
          <p:nvPr/>
        </p:nvSpPr>
        <p:spPr>
          <a:xfrm>
            <a:off x="3167064" y="2357439"/>
            <a:ext cx="642937" cy="276225"/>
          </a:xfrm>
          <a:prstGeom prst="rect">
            <a:avLst/>
          </a:prstGeom>
          <a:noFill/>
          <a:ln>
            <a:noFill/>
          </a:ln>
        </p:spPr>
        <p:txBody>
          <a:bodyPr>
            <a:spAutoFit/>
          </a:bodyPr>
          <a:lstStyle/>
          <a:p>
            <a:pPr>
              <a:buFontTx/>
              <a:buNone/>
              <a:defRPr/>
            </a:pPr>
            <a:r>
              <a:rPr lang="en" sz="1200" b="1">
                <a:solidFill>
                  <a:schemeClr val="accent6">
                    <a:lumMod val="75000"/>
                  </a:schemeClr>
                </a:solidFill>
              </a:rPr>
              <a:t>drug A</a:t>
            </a:r>
            <a:endParaRPr lang="en-US" sz="1200" b="1">
              <a:solidFill>
                <a:schemeClr val="accent6">
                  <a:lumMod val="75000"/>
                </a:schemeClr>
              </a:solidFill>
            </a:endParaRPr>
          </a:p>
        </p:txBody>
      </p:sp>
      <p:sp>
        <p:nvSpPr>
          <p:cNvPr id="44" name="TextBox 43">
            <a:extLst>
              <a:ext uri="{FF2B5EF4-FFF2-40B4-BE49-F238E27FC236}">
                <a16:creationId xmlns:a16="http://schemas.microsoft.com/office/drawing/2014/main" id="{C55E7414-44FB-412A-EE5A-225C363B0ED5}"/>
              </a:ext>
            </a:extLst>
          </p:cNvPr>
          <p:cNvSpPr txBox="1"/>
          <p:nvPr/>
        </p:nvSpPr>
        <p:spPr>
          <a:xfrm>
            <a:off x="4238625" y="2357439"/>
            <a:ext cx="642938" cy="276225"/>
          </a:xfrm>
          <a:prstGeom prst="rect">
            <a:avLst/>
          </a:prstGeom>
          <a:noFill/>
          <a:ln>
            <a:noFill/>
          </a:ln>
        </p:spPr>
        <p:txBody>
          <a:bodyPr>
            <a:spAutoFit/>
          </a:bodyPr>
          <a:lstStyle/>
          <a:p>
            <a:pPr>
              <a:buFontTx/>
              <a:buNone/>
              <a:defRPr/>
            </a:pPr>
            <a:r>
              <a:rPr lang="en" sz="1200" b="1">
                <a:solidFill>
                  <a:srgbClr val="C00000"/>
                </a:solidFill>
              </a:rPr>
              <a:t>drug B</a:t>
            </a:r>
            <a:endParaRPr lang="en-US" sz="1200" b="1">
              <a:solidFill>
                <a:srgbClr val="C00000"/>
              </a:solidFill>
            </a:endParaRPr>
          </a:p>
        </p:txBody>
      </p:sp>
      <p:sp>
        <p:nvSpPr>
          <p:cNvPr id="46" name="TextBox 45">
            <a:extLst>
              <a:ext uri="{FF2B5EF4-FFF2-40B4-BE49-F238E27FC236}">
                <a16:creationId xmlns:a16="http://schemas.microsoft.com/office/drawing/2014/main" id="{4BD46560-0839-F229-954A-AA6A67DBAEA4}"/>
              </a:ext>
            </a:extLst>
          </p:cNvPr>
          <p:cNvSpPr txBox="1"/>
          <p:nvPr/>
        </p:nvSpPr>
        <p:spPr>
          <a:xfrm>
            <a:off x="4810125" y="3786189"/>
            <a:ext cx="1143000" cy="276225"/>
          </a:xfrm>
          <a:prstGeom prst="rect">
            <a:avLst/>
          </a:prstGeom>
          <a:noFill/>
          <a:ln>
            <a:noFill/>
          </a:ln>
        </p:spPr>
        <p:txBody>
          <a:bodyPr>
            <a:spAutoFit/>
          </a:bodyPr>
          <a:lstStyle/>
          <a:p>
            <a:pPr>
              <a:buFontTx/>
              <a:buNone/>
              <a:defRPr/>
            </a:pPr>
            <a:r>
              <a:rPr lang="en" sz="1200" b="1"/>
              <a:t>log. the dose of the drug</a:t>
            </a:r>
            <a:endParaRPr lang="en-US" sz="1200" b="1"/>
          </a:p>
        </p:txBody>
      </p:sp>
      <p:cxnSp>
        <p:nvCxnSpPr>
          <p:cNvPr id="32" name="Straight Connector 31">
            <a:extLst>
              <a:ext uri="{FF2B5EF4-FFF2-40B4-BE49-F238E27FC236}">
                <a16:creationId xmlns:a16="http://schemas.microsoft.com/office/drawing/2014/main" id="{9573E1DD-6FC4-2E28-460C-E08A63468FB4}"/>
              </a:ext>
            </a:extLst>
          </p:cNvPr>
          <p:cNvCxnSpPr/>
          <p:nvPr/>
        </p:nvCxnSpPr>
        <p:spPr bwMode="auto">
          <a:xfrm>
            <a:off x="2952751" y="3214689"/>
            <a:ext cx="428625" cy="1587"/>
          </a:xfrm>
          <a:prstGeom prst="line">
            <a:avLst/>
          </a:prstGeom>
          <a:noFill/>
          <a:ln w="9525" cap="flat" cmpd="sng" algn="ctr">
            <a:solidFill>
              <a:schemeClr val="accent6">
                <a:lumMod val="75000"/>
              </a:schemeClr>
            </a:solidFill>
            <a:prstDash val="lgDash"/>
            <a:round/>
            <a:headEnd type="none" w="med" len="med"/>
            <a:tailEnd type="none" w="med" len="med"/>
          </a:ln>
          <a:effectLst/>
        </p:spPr>
      </p:cxnSp>
      <p:cxnSp>
        <p:nvCxnSpPr>
          <p:cNvPr id="17432" name="Straight Connector 35">
            <a:extLst>
              <a:ext uri="{FF2B5EF4-FFF2-40B4-BE49-F238E27FC236}">
                <a16:creationId xmlns:a16="http://schemas.microsoft.com/office/drawing/2014/main" id="{66299A9B-AE83-DC2E-7B3E-D607591B183B}"/>
              </a:ext>
            </a:extLst>
          </p:cNvPr>
          <p:cNvCxnSpPr>
            <a:cxnSpLocks noChangeShapeType="1"/>
          </p:cNvCxnSpPr>
          <p:nvPr/>
        </p:nvCxnSpPr>
        <p:spPr bwMode="auto">
          <a:xfrm>
            <a:off x="2952750" y="3214689"/>
            <a:ext cx="928688" cy="1587"/>
          </a:xfrm>
          <a:prstGeom prst="line">
            <a:avLst/>
          </a:prstGeom>
          <a:noFill/>
          <a:ln w="9525" algn="ctr">
            <a:solidFill>
              <a:srgbClr val="C00000"/>
            </a:solidFill>
            <a:prstDash val="lgDash"/>
            <a:round/>
            <a:headEnd/>
            <a:tailEnd/>
          </a:ln>
          <a:extLst>
            <a:ext uri="{909E8E84-426E-40DD-AFC4-6F175D3DCCD1}">
              <a14:hiddenFill xmlns:a14="http://schemas.microsoft.com/office/drawing/2010/main">
                <a:noFill/>
              </a14:hiddenFill>
            </a:ext>
          </a:extLst>
        </p:spPr>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9B7C7A29-DFE0-1BFD-A402-EA4C5FDCFD87}"/>
              </a:ext>
            </a:extLst>
          </p:cNvPr>
          <p:cNvSpPr>
            <a:spLocks noGrp="1"/>
          </p:cNvSpPr>
          <p:nvPr>
            <p:ph type="title"/>
          </p:nvPr>
        </p:nvSpPr>
        <p:spPr>
          <a:xfrm>
            <a:off x="1524000" y="1"/>
            <a:ext cx="9144000" cy="1096963"/>
          </a:xfrm>
          <a:blipFill dpi="0" rotWithShape="1">
            <a:blip r:embed="rId2">
              <a:alphaModFix amt="50000"/>
            </a:blip>
            <a:srcRect/>
            <a:tile tx="0" ty="0" sx="100000" sy="100000" flip="none" algn="tl"/>
          </a:blipFill>
        </p:spPr>
        <p:txBody>
          <a:bodyPr>
            <a:normAutofit fontScale="90000"/>
          </a:bodyPr>
          <a:lstStyle/>
          <a:p>
            <a:pPr>
              <a:defRPr/>
            </a:pPr>
            <a:br>
              <a:rPr lang="sr-Cyrl-CS" sz="3200" b="1" dirty="0"/>
            </a:br>
            <a:br>
              <a:rPr lang="sr-Cyrl-CS" sz="3200" b="1" dirty="0"/>
            </a:br>
            <a:r>
              <a:rPr lang="en" sz="2000" b="1" dirty="0">
                <a:solidFill>
                  <a:schemeClr val="accent6">
                    <a:lumMod val="75000"/>
                  </a:schemeClr>
                </a:solidFill>
              </a:rPr>
              <a:t>THERAPEUTIC INDEX AND THERAPEUTIC WI</a:t>
            </a:r>
            <a:r>
              <a:rPr lang="sr-Latn-RS" sz="2000" b="1" dirty="0">
                <a:solidFill>
                  <a:schemeClr val="accent6">
                    <a:lumMod val="75000"/>
                  </a:schemeClr>
                </a:solidFill>
              </a:rPr>
              <a:t>NDOW</a:t>
            </a:r>
            <a:r>
              <a:rPr lang="en" sz="2000" b="1" dirty="0">
                <a:solidFill>
                  <a:schemeClr val="accent6">
                    <a:lumMod val="75000"/>
                  </a:schemeClr>
                </a:solidFill>
              </a:rPr>
              <a:t> OF THE DRUG</a:t>
            </a:r>
            <a:br>
              <a:rPr lang="sr-Cyrl-CS" b="1" dirty="0"/>
            </a:br>
            <a:endParaRPr lang="en-US" dirty="0"/>
          </a:p>
        </p:txBody>
      </p:sp>
      <p:sp>
        <p:nvSpPr>
          <p:cNvPr id="24579" name="Content Placeholder 2">
            <a:extLst>
              <a:ext uri="{FF2B5EF4-FFF2-40B4-BE49-F238E27FC236}">
                <a16:creationId xmlns:a16="http://schemas.microsoft.com/office/drawing/2014/main" id="{5E22CFD2-CAF9-4B08-42B4-96D08D9B25AB}"/>
              </a:ext>
            </a:extLst>
          </p:cNvPr>
          <p:cNvSpPr>
            <a:spLocks noGrp="1"/>
          </p:cNvSpPr>
          <p:nvPr>
            <p:ph idx="1"/>
          </p:nvPr>
        </p:nvSpPr>
        <p:spPr>
          <a:xfrm>
            <a:off x="1524000" y="1071564"/>
            <a:ext cx="9144000" cy="5786437"/>
          </a:xfrm>
          <a:blipFill dpi="0" rotWithShape="1">
            <a:blip r:embed="rId2">
              <a:alphaModFix amt="53000"/>
            </a:blip>
            <a:srcRect/>
            <a:tile tx="0" ty="0" sx="100000" sy="100000" flip="none" algn="tl"/>
          </a:blipFill>
        </p:spPr>
        <p:txBody>
          <a:bodyPr>
            <a:normAutofit lnSpcReduction="10000"/>
          </a:bodyPr>
          <a:lstStyle/>
          <a:p>
            <a:pPr>
              <a:buFontTx/>
              <a:buNone/>
              <a:defRPr/>
            </a:pPr>
            <a:r>
              <a:rPr lang="en" sz="1600" dirty="0"/>
              <a:t>Drugs cannot be absolutely selective, even when their chemical structure allows them to bind to only one specific type of receptor, because the biochemical processes that trigger drug binding to a receptor are complex and involve various cell types, so they do not result in only one</a:t>
            </a:r>
            <a:r>
              <a:rPr lang="sr-Latn-RS" sz="1600" dirty="0"/>
              <a:t>,</a:t>
            </a:r>
            <a:r>
              <a:rPr lang="en" sz="1600" dirty="0"/>
              <a:t> desired effect.</a:t>
            </a:r>
          </a:p>
          <a:p>
            <a:pPr>
              <a:spcBef>
                <a:spcPct val="0"/>
              </a:spcBef>
              <a:buFontTx/>
              <a:buNone/>
              <a:defRPr/>
            </a:pPr>
            <a:r>
              <a:rPr lang="en" sz="1000" dirty="0"/>
              <a:t>   </a:t>
            </a:r>
            <a:endParaRPr lang="sr-Cyrl-CS" sz="100" dirty="0"/>
          </a:p>
          <a:p>
            <a:pPr>
              <a:buFontTx/>
              <a:buNone/>
              <a:defRPr/>
            </a:pPr>
            <a:r>
              <a:rPr lang="sr-Latn-RS" sz="1600" b="1" dirty="0">
                <a:solidFill>
                  <a:srgbClr val="C00000"/>
                </a:solidFill>
              </a:rPr>
              <a:t>When a drug causes other effects except the desired one, such effects are called „unwanted or </a:t>
            </a:r>
            <a:r>
              <a:rPr lang="en" sz="1600" b="1" dirty="0">
                <a:solidFill>
                  <a:srgbClr val="C00000"/>
                </a:solidFill>
              </a:rPr>
              <a:t>side effects</a:t>
            </a:r>
            <a:r>
              <a:rPr lang="sr-Latn-RS" sz="1600" b="1" dirty="0">
                <a:solidFill>
                  <a:srgbClr val="C00000"/>
                </a:solidFill>
              </a:rPr>
              <a:t>“</a:t>
            </a:r>
            <a:r>
              <a:rPr lang="en" sz="1600" b="1" dirty="0">
                <a:solidFill>
                  <a:srgbClr val="C00000"/>
                </a:solidFill>
              </a:rPr>
              <a:t> </a:t>
            </a:r>
            <a:r>
              <a:rPr lang="en" sz="1600" dirty="0"/>
              <a:t>. If the unwanted effect is such that significant tissue or organ damage occurs, it is </a:t>
            </a:r>
            <a:r>
              <a:rPr lang="en" sz="1600" b="1" dirty="0">
                <a:solidFill>
                  <a:srgbClr val="C00000"/>
                </a:solidFill>
              </a:rPr>
              <a:t>a</a:t>
            </a:r>
            <a:r>
              <a:rPr lang="sr-Latn-RS" sz="1600" b="1" dirty="0">
                <a:solidFill>
                  <a:srgbClr val="C00000"/>
                </a:solidFill>
              </a:rPr>
              <a:t>n adverse drug </a:t>
            </a:r>
            <a:r>
              <a:rPr lang="en" sz="1600" b="1" dirty="0">
                <a:solidFill>
                  <a:srgbClr val="C00000"/>
                </a:solidFill>
              </a:rPr>
              <a:t>effect</a:t>
            </a:r>
            <a:r>
              <a:rPr lang="en" sz="1600" dirty="0"/>
              <a:t>.</a:t>
            </a:r>
          </a:p>
          <a:p>
            <a:pPr>
              <a:spcBef>
                <a:spcPct val="0"/>
              </a:spcBef>
              <a:buFontTx/>
              <a:buNone/>
              <a:defRPr/>
            </a:pPr>
            <a:endParaRPr lang="sr-Cyrl-CS" sz="1600" dirty="0"/>
          </a:p>
          <a:p>
            <a:pPr>
              <a:buFontTx/>
              <a:buNone/>
              <a:defRPr/>
            </a:pPr>
            <a:r>
              <a:rPr lang="en" sz="1600" dirty="0"/>
              <a:t>          </a:t>
            </a:r>
            <a:r>
              <a:rPr lang="en" sz="1600" b="1" dirty="0">
                <a:solidFill>
                  <a:srgbClr val="C00000"/>
                </a:solidFill>
              </a:rPr>
              <a:t>The therapeutic range of a drug </a:t>
            </a:r>
            <a:r>
              <a:rPr lang="en" sz="1600" dirty="0"/>
              <a:t>is the range between the minimum therapeutic dose (the minimum dose that can cause the desired effect) and the minimum toxic dose.</a:t>
            </a:r>
          </a:p>
          <a:p>
            <a:pPr>
              <a:spcBef>
                <a:spcPct val="0"/>
              </a:spcBef>
              <a:buFontTx/>
              <a:buNone/>
              <a:defRPr/>
            </a:pPr>
            <a:endParaRPr lang="sr-Cyrl-CS" sz="1600" dirty="0"/>
          </a:p>
          <a:p>
            <a:pPr>
              <a:buFontTx/>
              <a:buNone/>
              <a:defRPr/>
            </a:pPr>
            <a:r>
              <a:rPr lang="en" sz="1600" dirty="0"/>
              <a:t>The therapeutic index is the ratio of the drug dose that causes a toxic effect in 50% of patients and the dose that causes the desired effect in 50% of patients:</a:t>
            </a:r>
            <a:endParaRPr lang="sr-Cyrl-CS" sz="1600" dirty="0"/>
          </a:p>
          <a:p>
            <a:pPr>
              <a:buFontTx/>
              <a:buNone/>
              <a:defRPr/>
            </a:pPr>
            <a:endParaRPr lang="sr-Cyrl-CS" sz="1600" dirty="0"/>
          </a:p>
          <a:p>
            <a:pPr>
              <a:buFontTx/>
              <a:buNone/>
              <a:defRPr/>
            </a:pPr>
            <a:r>
              <a:rPr lang="en" sz="1600" b="1" dirty="0"/>
              <a:t>           </a:t>
            </a:r>
            <a:endParaRPr lang="sr-Latn-RS" sz="1600" b="1" dirty="0"/>
          </a:p>
          <a:p>
            <a:pPr>
              <a:buFontTx/>
              <a:buNone/>
              <a:defRPr/>
            </a:pPr>
            <a:endParaRPr lang="sr-Latn-RS" sz="1600" dirty="0"/>
          </a:p>
          <a:p>
            <a:pPr>
              <a:buFontTx/>
              <a:buNone/>
              <a:defRPr/>
            </a:pPr>
            <a:r>
              <a:rPr lang="en" sz="1600" dirty="0"/>
              <a:t>The therapeutic range and therapeutic index reflect </a:t>
            </a:r>
            <a:r>
              <a:rPr lang="en" sz="1600" b="1" dirty="0">
                <a:solidFill>
                  <a:schemeClr val="accent2">
                    <a:lumMod val="75000"/>
                  </a:schemeClr>
                </a:solidFill>
              </a:rPr>
              <a:t>the selectivity </a:t>
            </a:r>
            <a:r>
              <a:rPr lang="en" sz="1600" dirty="0"/>
              <a:t>of the drug: the more selective the drug, the greater the therapeutic index and therapeutic range. They also indicate </a:t>
            </a:r>
            <a:r>
              <a:rPr lang="en" sz="1600" b="1" dirty="0">
                <a:solidFill>
                  <a:schemeClr val="accent2">
                    <a:lumMod val="75000"/>
                  </a:schemeClr>
                </a:solidFill>
              </a:rPr>
              <a:t>safety </a:t>
            </a:r>
            <a:r>
              <a:rPr lang="en" sz="1600" dirty="0"/>
              <a:t>: drugs with a larger therapeutic range and a higher therapeutic index are safer and more suitable for use.</a:t>
            </a:r>
          </a:p>
          <a:p>
            <a:pPr>
              <a:buFontTx/>
              <a:buNone/>
              <a:defRPr/>
            </a:pPr>
            <a:r>
              <a:rPr lang="en" sz="1600" b="1" dirty="0"/>
              <a:t>           </a:t>
            </a:r>
            <a:r>
              <a:rPr lang="en" sz="1600" dirty="0"/>
              <a:t>A therapeutic index can be determined for each toxic and unwanted effect of the drug; when it comes to a milder side effect, instead of the term therapeutic index, the term </a:t>
            </a:r>
            <a:r>
              <a:rPr lang="en" sz="1600" b="1" dirty="0">
                <a:solidFill>
                  <a:srgbClr val="C00000"/>
                </a:solidFill>
              </a:rPr>
              <a:t>protective index is used </a:t>
            </a:r>
            <a:r>
              <a:rPr lang="en" sz="1600" dirty="0"/>
              <a:t>.</a:t>
            </a:r>
          </a:p>
          <a:p>
            <a:pPr>
              <a:buFontTx/>
              <a:buNone/>
              <a:defRPr/>
            </a:pPr>
            <a:r>
              <a:rPr lang="en" sz="1600" dirty="0"/>
              <a:t>   </a:t>
            </a:r>
          </a:p>
          <a:p>
            <a:pPr>
              <a:buFontTx/>
              <a:buNone/>
              <a:defRPr/>
            </a:pPr>
            <a:r>
              <a:rPr lang="en" sz="1600" dirty="0"/>
              <a:t>   </a:t>
            </a:r>
            <a:endParaRPr lang="en-US" sz="1600" dirty="0"/>
          </a:p>
        </p:txBody>
      </p:sp>
      <p:sp>
        <p:nvSpPr>
          <p:cNvPr id="4" name="TextBox 3">
            <a:extLst>
              <a:ext uri="{FF2B5EF4-FFF2-40B4-BE49-F238E27FC236}">
                <a16:creationId xmlns:a16="http://schemas.microsoft.com/office/drawing/2014/main" id="{A227C595-750D-EEC4-6643-43518BAAFF22}"/>
              </a:ext>
            </a:extLst>
          </p:cNvPr>
          <p:cNvSpPr txBox="1"/>
          <p:nvPr/>
        </p:nvSpPr>
        <p:spPr>
          <a:xfrm>
            <a:off x="4595813" y="4500564"/>
            <a:ext cx="1143000" cy="276225"/>
          </a:xfrm>
          <a:prstGeom prst="rect">
            <a:avLst/>
          </a:prstGeom>
          <a:noFill/>
          <a:ln>
            <a:noFill/>
          </a:ln>
        </p:spPr>
        <p:txBody>
          <a:bodyPr>
            <a:spAutoFit/>
          </a:bodyPr>
          <a:lstStyle/>
          <a:p>
            <a:pPr>
              <a:buFontTx/>
              <a:buNone/>
              <a:defRPr/>
            </a:pPr>
            <a:r>
              <a:rPr lang="en" sz="1200" b="1">
                <a:solidFill>
                  <a:srgbClr val="C00000"/>
                </a:solidFill>
              </a:rPr>
              <a:t>YOU =</a:t>
            </a:r>
            <a:endParaRPr lang="en-US" sz="1200" b="1">
              <a:solidFill>
                <a:srgbClr val="C00000"/>
              </a:solidFill>
            </a:endParaRPr>
          </a:p>
        </p:txBody>
      </p:sp>
      <p:cxnSp>
        <p:nvCxnSpPr>
          <p:cNvPr id="20485" name="Straight Connector 5">
            <a:extLst>
              <a:ext uri="{FF2B5EF4-FFF2-40B4-BE49-F238E27FC236}">
                <a16:creationId xmlns:a16="http://schemas.microsoft.com/office/drawing/2014/main" id="{1590296E-8B73-1E93-79A9-269BFA5E2672}"/>
              </a:ext>
            </a:extLst>
          </p:cNvPr>
          <p:cNvCxnSpPr>
            <a:cxnSpLocks noChangeShapeType="1"/>
          </p:cNvCxnSpPr>
          <p:nvPr/>
        </p:nvCxnSpPr>
        <p:spPr bwMode="auto">
          <a:xfrm>
            <a:off x="5024438" y="4643439"/>
            <a:ext cx="500062" cy="158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7" name="TextBox 6">
            <a:extLst>
              <a:ext uri="{FF2B5EF4-FFF2-40B4-BE49-F238E27FC236}">
                <a16:creationId xmlns:a16="http://schemas.microsoft.com/office/drawing/2014/main" id="{E156371C-793D-8F6C-3BA5-4BD16397CE2B}"/>
              </a:ext>
            </a:extLst>
          </p:cNvPr>
          <p:cNvSpPr txBox="1"/>
          <p:nvPr/>
        </p:nvSpPr>
        <p:spPr>
          <a:xfrm>
            <a:off x="5024439" y="4357689"/>
            <a:ext cx="642937" cy="276225"/>
          </a:xfrm>
          <a:prstGeom prst="rect">
            <a:avLst/>
          </a:prstGeom>
          <a:noFill/>
          <a:ln>
            <a:noFill/>
          </a:ln>
        </p:spPr>
        <p:txBody>
          <a:bodyPr>
            <a:spAutoFit/>
          </a:bodyPr>
          <a:lstStyle/>
          <a:p>
            <a:pPr>
              <a:buFontTx/>
              <a:buNone/>
              <a:defRPr/>
            </a:pPr>
            <a:r>
              <a:rPr lang="en" sz="1200" b="1">
                <a:solidFill>
                  <a:srgbClr val="C00000"/>
                </a:solidFill>
              </a:rPr>
              <a:t>TD </a:t>
            </a:r>
            <a:r>
              <a:rPr lang="en" sz="1200" b="1" baseline="-25000">
                <a:solidFill>
                  <a:srgbClr val="C00000"/>
                </a:solidFill>
              </a:rPr>
              <a:t>50</a:t>
            </a:r>
            <a:endParaRPr lang="en-US" sz="1200" b="1" baseline="-25000">
              <a:solidFill>
                <a:srgbClr val="C00000"/>
              </a:solidFill>
            </a:endParaRPr>
          </a:p>
        </p:txBody>
      </p:sp>
      <p:sp>
        <p:nvSpPr>
          <p:cNvPr id="8" name="TextBox 7">
            <a:extLst>
              <a:ext uri="{FF2B5EF4-FFF2-40B4-BE49-F238E27FC236}">
                <a16:creationId xmlns:a16="http://schemas.microsoft.com/office/drawing/2014/main" id="{515A7C5C-6CE8-A14F-836C-D3FEB3CD039E}"/>
              </a:ext>
            </a:extLst>
          </p:cNvPr>
          <p:cNvSpPr txBox="1"/>
          <p:nvPr/>
        </p:nvSpPr>
        <p:spPr>
          <a:xfrm>
            <a:off x="5024439" y="4643439"/>
            <a:ext cx="642937" cy="276225"/>
          </a:xfrm>
          <a:prstGeom prst="rect">
            <a:avLst/>
          </a:prstGeom>
          <a:noFill/>
          <a:ln>
            <a:noFill/>
          </a:ln>
        </p:spPr>
        <p:txBody>
          <a:bodyPr>
            <a:spAutoFit/>
          </a:bodyPr>
          <a:lstStyle/>
          <a:p>
            <a:pPr>
              <a:buFontTx/>
              <a:buNone/>
              <a:defRPr/>
            </a:pPr>
            <a:r>
              <a:rPr lang="en" sz="1200" b="1">
                <a:solidFill>
                  <a:srgbClr val="C00000"/>
                </a:solidFill>
              </a:rPr>
              <a:t>ED </a:t>
            </a:r>
            <a:r>
              <a:rPr lang="en" sz="1200" b="1" baseline="-25000">
                <a:solidFill>
                  <a:srgbClr val="C00000"/>
                </a:solidFill>
              </a:rPr>
              <a:t>50</a:t>
            </a:r>
            <a:endParaRPr lang="en-US" sz="1200" b="1" baseline="-25000">
              <a:solidFill>
                <a:srgbClr val="C0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C8B9B753-ECDD-FAD0-4A7D-1267BEE64115}"/>
              </a:ext>
            </a:extLst>
          </p:cNvPr>
          <p:cNvSpPr>
            <a:spLocks noGrp="1"/>
          </p:cNvSpPr>
          <p:nvPr>
            <p:ph type="title"/>
          </p:nvPr>
        </p:nvSpPr>
        <p:spPr>
          <a:xfrm>
            <a:off x="1524000" y="1"/>
            <a:ext cx="9144000" cy="1096963"/>
          </a:xfrm>
          <a:blipFill dpi="0" rotWithShape="1">
            <a:blip r:embed="rId2">
              <a:alphaModFix amt="50000"/>
            </a:blip>
            <a:srcRect/>
            <a:tile tx="0" ty="0" sx="100000" sy="100000" flip="none" algn="tl"/>
          </a:blipFill>
        </p:spPr>
        <p:txBody>
          <a:bodyPr>
            <a:normAutofit fontScale="90000"/>
          </a:bodyPr>
          <a:lstStyle/>
          <a:p>
            <a:pPr>
              <a:defRPr/>
            </a:pPr>
            <a:br>
              <a:rPr lang="sr-Cyrl-CS" sz="3200" b="1"/>
            </a:br>
            <a:br>
              <a:rPr lang="sr-Cyrl-CS" sz="3200" b="1"/>
            </a:br>
            <a:r>
              <a:rPr lang="en" sz="2000" b="1">
                <a:solidFill>
                  <a:schemeClr val="accent6">
                    <a:lumMod val="75000"/>
                  </a:schemeClr>
                </a:solidFill>
              </a:rPr>
              <a:t>AGONISTS</a:t>
            </a:r>
            <a:br>
              <a:rPr lang="sr-Cyrl-CS" b="1"/>
            </a:br>
            <a:endParaRPr lang="en-US"/>
          </a:p>
        </p:txBody>
      </p:sp>
      <p:sp>
        <p:nvSpPr>
          <p:cNvPr id="22531" name="Content Placeholder 2">
            <a:extLst>
              <a:ext uri="{FF2B5EF4-FFF2-40B4-BE49-F238E27FC236}">
                <a16:creationId xmlns:a16="http://schemas.microsoft.com/office/drawing/2014/main" id="{E61E820F-22D0-7643-D37E-2C4D2F2C6C76}"/>
              </a:ext>
            </a:extLst>
          </p:cNvPr>
          <p:cNvSpPr>
            <a:spLocks noGrp="1"/>
          </p:cNvSpPr>
          <p:nvPr>
            <p:ph idx="1"/>
          </p:nvPr>
        </p:nvSpPr>
        <p:spPr>
          <a:xfrm>
            <a:off x="1524000" y="1071564"/>
            <a:ext cx="9144000" cy="5786437"/>
          </a:xfrm>
          <a:blipFill dpi="0" rotWithShape="1">
            <a:blip r:embed="rId2">
              <a:alphaModFix amt="53000"/>
            </a:blip>
            <a:srcRect/>
            <a:tile tx="0" ty="0" sx="100000" sy="100000" flip="none" algn="tl"/>
          </a:blipFill>
        </p:spPr>
        <p:txBody>
          <a:bodyPr/>
          <a:lstStyle/>
          <a:p>
            <a:pPr>
              <a:buFontTx/>
              <a:buNone/>
            </a:pPr>
            <a:r>
              <a:rPr lang="en" altLang="en-US" sz="1600"/>
              <a:t>  </a:t>
            </a:r>
            <a:r>
              <a:rPr lang="en" altLang="en-US" sz="800"/>
              <a:t> </a:t>
            </a:r>
            <a:endParaRPr lang="sr-Cyrl-CS" altLang="en-US" sz="1600"/>
          </a:p>
          <a:p>
            <a:pPr>
              <a:buFontTx/>
              <a:buNone/>
            </a:pPr>
            <a:r>
              <a:rPr lang="en" altLang="en-US" sz="1600"/>
              <a:t>          </a:t>
            </a:r>
            <a:r>
              <a:rPr lang="en" altLang="en-US" sz="1600" b="1">
                <a:solidFill>
                  <a:srgbClr val="C00000"/>
                </a:solidFill>
              </a:rPr>
              <a:t>An agonist </a:t>
            </a:r>
            <a:r>
              <a:rPr lang="en" altLang="en-US" sz="1600"/>
              <a:t>is a ligand that activates a receptor - the result is a biological response of the organism. Drugs that act as agonists are chemically similar to endogenous ligands.</a:t>
            </a:r>
          </a:p>
          <a:p>
            <a:pPr>
              <a:buFontTx/>
              <a:buNone/>
            </a:pPr>
            <a:r>
              <a:rPr lang="en" altLang="en-US" sz="1100"/>
              <a:t>   </a:t>
            </a:r>
          </a:p>
          <a:p>
            <a:pPr>
              <a:buFontTx/>
              <a:buNone/>
            </a:pPr>
            <a:r>
              <a:rPr lang="en" altLang="en-US" sz="1600"/>
              <a:t>          </a:t>
            </a:r>
            <a:r>
              <a:rPr lang="en" altLang="en-US" sz="1600" b="1">
                <a:solidFill>
                  <a:srgbClr val="C00000"/>
                </a:solidFill>
              </a:rPr>
              <a:t>A full agonist </a:t>
            </a:r>
            <a:r>
              <a:rPr lang="en" altLang="en-US" sz="1600"/>
              <a:t>maximally stimulates receptors and elicits a maximal biological response.  </a:t>
            </a:r>
          </a:p>
          <a:p>
            <a:pPr>
              <a:buFontTx/>
              <a:buNone/>
            </a:pPr>
            <a:r>
              <a:rPr lang="en" altLang="en-US" sz="1600"/>
              <a:t>          </a:t>
            </a:r>
            <a:r>
              <a:rPr lang="en" altLang="en-US" sz="1600" b="1">
                <a:solidFill>
                  <a:srgbClr val="C00000"/>
                </a:solidFill>
              </a:rPr>
              <a:t>A partial agonist </a:t>
            </a:r>
            <a:r>
              <a:rPr lang="en" altLang="en-US" sz="1600"/>
              <a:t>causes a certain biological response, but does not achieve a maximal response even at high concentrations (when it occupies all receptors). By reducing the number of available receptors, a partial agonist reduces the effect of a full agonist (that's why we say that, in the presence of a full agonist, it acts as a partial antagonist). Example: the analgesics nalorphine (partial agonist) and morphine (full agonist).</a:t>
            </a:r>
          </a:p>
          <a:p>
            <a:pPr>
              <a:buFontTx/>
              <a:buNone/>
            </a:pPr>
            <a:r>
              <a:rPr lang="en" altLang="en-US" sz="1600"/>
              <a:t>         </a:t>
            </a:r>
          </a:p>
          <a:p>
            <a:pPr>
              <a:buFontTx/>
              <a:buNone/>
            </a:pPr>
            <a:endParaRPr lang="sr-Cyrl-CS" altLang="en-US" sz="1600"/>
          </a:p>
          <a:p>
            <a:pPr>
              <a:buFontTx/>
              <a:buNone/>
            </a:pPr>
            <a:r>
              <a:rPr lang="en" altLang="en-US" sz="1600"/>
              <a:t>    </a:t>
            </a:r>
          </a:p>
          <a:p>
            <a:pPr>
              <a:buFontTx/>
              <a:buNone/>
            </a:pPr>
            <a:r>
              <a:rPr lang="en" altLang="en-US" sz="1600"/>
              <a:t>          </a:t>
            </a:r>
          </a:p>
          <a:p>
            <a:pPr>
              <a:buFontTx/>
              <a:buNone/>
            </a:pPr>
            <a:r>
              <a:rPr lang="en" altLang="en-US" sz="1600"/>
              <a:t>   </a:t>
            </a:r>
          </a:p>
          <a:p>
            <a:pPr>
              <a:buFontTx/>
              <a:buNone/>
            </a:pPr>
            <a:r>
              <a:rPr lang="en" altLang="en-US" sz="1600" b="1"/>
              <a:t>   </a:t>
            </a:r>
          </a:p>
          <a:p>
            <a:pPr>
              <a:buFontTx/>
              <a:buNone/>
            </a:pPr>
            <a:r>
              <a:rPr lang="en" altLang="en-US" sz="1600"/>
              <a:t>   </a:t>
            </a:r>
          </a:p>
          <a:p>
            <a:pPr>
              <a:buFontTx/>
              <a:buNone/>
            </a:pPr>
            <a:r>
              <a:rPr lang="en" altLang="en-US" sz="1600"/>
              <a:t>   </a:t>
            </a:r>
            <a:endParaRPr lang="en-US" altLang="en-US" sz="1600"/>
          </a:p>
        </p:txBody>
      </p:sp>
      <p:cxnSp>
        <p:nvCxnSpPr>
          <p:cNvPr id="22532" name="Straight Arrow Connector 7">
            <a:extLst>
              <a:ext uri="{FF2B5EF4-FFF2-40B4-BE49-F238E27FC236}">
                <a16:creationId xmlns:a16="http://schemas.microsoft.com/office/drawing/2014/main" id="{99276256-3B31-2BDC-EDCF-1D40089931E2}"/>
              </a:ext>
            </a:extLst>
          </p:cNvPr>
          <p:cNvCxnSpPr>
            <a:cxnSpLocks noChangeShapeType="1"/>
          </p:cNvCxnSpPr>
          <p:nvPr/>
        </p:nvCxnSpPr>
        <p:spPr bwMode="auto">
          <a:xfrm>
            <a:off x="3024189" y="5429250"/>
            <a:ext cx="1857375" cy="1588"/>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2533" name="Straight Arrow Connector 9">
            <a:extLst>
              <a:ext uri="{FF2B5EF4-FFF2-40B4-BE49-F238E27FC236}">
                <a16:creationId xmlns:a16="http://schemas.microsoft.com/office/drawing/2014/main" id="{14CD7D8C-A6AA-AA9E-8D49-D09D23811BCF}"/>
              </a:ext>
            </a:extLst>
          </p:cNvPr>
          <p:cNvCxnSpPr>
            <a:cxnSpLocks noChangeShapeType="1"/>
          </p:cNvCxnSpPr>
          <p:nvPr/>
        </p:nvCxnSpPr>
        <p:spPr bwMode="auto">
          <a:xfrm rot="5400000" flipH="1" flipV="1">
            <a:off x="2308225" y="4714875"/>
            <a:ext cx="1430338" cy="1588"/>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2534" name="Straight Connector 11">
            <a:extLst>
              <a:ext uri="{FF2B5EF4-FFF2-40B4-BE49-F238E27FC236}">
                <a16:creationId xmlns:a16="http://schemas.microsoft.com/office/drawing/2014/main" id="{4B66CCE9-2221-6889-1ED8-60CCF811883C}"/>
              </a:ext>
            </a:extLst>
          </p:cNvPr>
          <p:cNvCxnSpPr>
            <a:cxnSpLocks noChangeShapeType="1"/>
          </p:cNvCxnSpPr>
          <p:nvPr/>
        </p:nvCxnSpPr>
        <p:spPr bwMode="auto">
          <a:xfrm rot="5400000">
            <a:off x="3417888" y="5465763"/>
            <a:ext cx="69850"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2535" name="Straight Connector 13">
            <a:extLst>
              <a:ext uri="{FF2B5EF4-FFF2-40B4-BE49-F238E27FC236}">
                <a16:creationId xmlns:a16="http://schemas.microsoft.com/office/drawing/2014/main" id="{50A346F4-A7DC-AA65-030C-AF5F330728F4}"/>
              </a:ext>
            </a:extLst>
          </p:cNvPr>
          <p:cNvCxnSpPr>
            <a:cxnSpLocks noChangeShapeType="1"/>
          </p:cNvCxnSpPr>
          <p:nvPr/>
        </p:nvCxnSpPr>
        <p:spPr bwMode="auto">
          <a:xfrm rot="5400000">
            <a:off x="3917950" y="5464175"/>
            <a:ext cx="71438"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2536" name="Straight Connector 14">
            <a:extLst>
              <a:ext uri="{FF2B5EF4-FFF2-40B4-BE49-F238E27FC236}">
                <a16:creationId xmlns:a16="http://schemas.microsoft.com/office/drawing/2014/main" id="{86BA5FA5-80BC-01B8-E91E-86B7A8B46404}"/>
              </a:ext>
            </a:extLst>
          </p:cNvPr>
          <p:cNvCxnSpPr>
            <a:cxnSpLocks noChangeShapeType="1"/>
          </p:cNvCxnSpPr>
          <p:nvPr/>
        </p:nvCxnSpPr>
        <p:spPr bwMode="auto">
          <a:xfrm rot="5400000">
            <a:off x="4417219" y="5464969"/>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2537" name="Straight Connector 19">
            <a:extLst>
              <a:ext uri="{FF2B5EF4-FFF2-40B4-BE49-F238E27FC236}">
                <a16:creationId xmlns:a16="http://schemas.microsoft.com/office/drawing/2014/main" id="{A7EFF423-5E05-7A17-1DCA-CC307CB1DB0F}"/>
              </a:ext>
            </a:extLst>
          </p:cNvPr>
          <p:cNvCxnSpPr>
            <a:cxnSpLocks noChangeShapeType="1"/>
          </p:cNvCxnSpPr>
          <p:nvPr/>
        </p:nvCxnSpPr>
        <p:spPr bwMode="auto">
          <a:xfrm rot="10800000">
            <a:off x="2952750" y="4857750"/>
            <a:ext cx="71438"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2538" name="Straight Connector 20">
            <a:extLst>
              <a:ext uri="{FF2B5EF4-FFF2-40B4-BE49-F238E27FC236}">
                <a16:creationId xmlns:a16="http://schemas.microsoft.com/office/drawing/2014/main" id="{5EBD9B5C-87CF-38FE-A062-7521DC3002A0}"/>
              </a:ext>
            </a:extLst>
          </p:cNvPr>
          <p:cNvCxnSpPr>
            <a:cxnSpLocks noChangeShapeType="1"/>
          </p:cNvCxnSpPr>
          <p:nvPr/>
        </p:nvCxnSpPr>
        <p:spPr bwMode="auto">
          <a:xfrm>
            <a:off x="2952750" y="4251325"/>
            <a:ext cx="71438"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30" name="TextBox 29">
            <a:extLst>
              <a:ext uri="{FF2B5EF4-FFF2-40B4-BE49-F238E27FC236}">
                <a16:creationId xmlns:a16="http://schemas.microsoft.com/office/drawing/2014/main" id="{AF9E8F41-8953-D6E4-D14B-26276433F47B}"/>
              </a:ext>
            </a:extLst>
          </p:cNvPr>
          <p:cNvSpPr txBox="1"/>
          <p:nvPr/>
        </p:nvSpPr>
        <p:spPr>
          <a:xfrm>
            <a:off x="2024063" y="3786188"/>
            <a:ext cx="1143000" cy="400050"/>
          </a:xfrm>
          <a:prstGeom prst="rect">
            <a:avLst/>
          </a:prstGeom>
          <a:noFill/>
          <a:ln>
            <a:noFill/>
          </a:ln>
        </p:spPr>
        <p:txBody>
          <a:bodyPr>
            <a:spAutoFit/>
          </a:bodyPr>
          <a:lstStyle/>
          <a:p>
            <a:pPr algn="ctr">
              <a:buFontTx/>
              <a:buNone/>
              <a:defRPr/>
            </a:pPr>
            <a:r>
              <a:rPr lang="en" sz="1000"/>
              <a:t>% of maximum response</a:t>
            </a:r>
            <a:endParaRPr lang="en-US" sz="1000"/>
          </a:p>
        </p:txBody>
      </p:sp>
      <p:sp>
        <p:nvSpPr>
          <p:cNvPr id="31" name="TextBox 30">
            <a:extLst>
              <a:ext uri="{FF2B5EF4-FFF2-40B4-BE49-F238E27FC236}">
                <a16:creationId xmlns:a16="http://schemas.microsoft.com/office/drawing/2014/main" id="{66AC5AA0-39FE-A459-4168-43C476AA0ADA}"/>
              </a:ext>
            </a:extLst>
          </p:cNvPr>
          <p:cNvSpPr txBox="1"/>
          <p:nvPr/>
        </p:nvSpPr>
        <p:spPr>
          <a:xfrm>
            <a:off x="4810126" y="5429251"/>
            <a:ext cx="1571625" cy="246063"/>
          </a:xfrm>
          <a:prstGeom prst="rect">
            <a:avLst/>
          </a:prstGeom>
          <a:noFill/>
          <a:ln>
            <a:noFill/>
          </a:ln>
        </p:spPr>
        <p:txBody>
          <a:bodyPr>
            <a:spAutoFit/>
          </a:bodyPr>
          <a:lstStyle/>
          <a:p>
            <a:pPr algn="ctr">
              <a:buFontTx/>
              <a:buNone/>
              <a:defRPr/>
            </a:pPr>
            <a:r>
              <a:rPr lang="en" sz="1000"/>
              <a:t>log. the concentration of the drug</a:t>
            </a:r>
            <a:endParaRPr lang="en-US" sz="1000"/>
          </a:p>
        </p:txBody>
      </p:sp>
      <p:sp>
        <p:nvSpPr>
          <p:cNvPr id="32" name="TextBox 31">
            <a:extLst>
              <a:ext uri="{FF2B5EF4-FFF2-40B4-BE49-F238E27FC236}">
                <a16:creationId xmlns:a16="http://schemas.microsoft.com/office/drawing/2014/main" id="{2ABD4EB7-6A2C-ACBE-6004-4650AFA1E6B6}"/>
              </a:ext>
            </a:extLst>
          </p:cNvPr>
          <p:cNvSpPr txBox="1"/>
          <p:nvPr/>
        </p:nvSpPr>
        <p:spPr>
          <a:xfrm>
            <a:off x="2881314" y="5500688"/>
            <a:ext cx="357187" cy="246062"/>
          </a:xfrm>
          <a:prstGeom prst="rect">
            <a:avLst/>
          </a:prstGeom>
          <a:noFill/>
          <a:ln>
            <a:noFill/>
          </a:ln>
        </p:spPr>
        <p:txBody>
          <a:bodyPr>
            <a:spAutoFit/>
          </a:bodyPr>
          <a:lstStyle/>
          <a:p>
            <a:pPr>
              <a:buFontTx/>
              <a:buNone/>
              <a:defRPr/>
            </a:pPr>
            <a:r>
              <a:rPr lang="en" sz="1000"/>
              <a:t>0.1</a:t>
            </a:r>
            <a:endParaRPr lang="en-US" sz="1000"/>
          </a:p>
        </p:txBody>
      </p:sp>
      <p:sp>
        <p:nvSpPr>
          <p:cNvPr id="33" name="TextBox 32">
            <a:extLst>
              <a:ext uri="{FF2B5EF4-FFF2-40B4-BE49-F238E27FC236}">
                <a16:creationId xmlns:a16="http://schemas.microsoft.com/office/drawing/2014/main" id="{76D267AC-A7D1-F38C-F84B-8063894F486A}"/>
              </a:ext>
            </a:extLst>
          </p:cNvPr>
          <p:cNvSpPr txBox="1"/>
          <p:nvPr/>
        </p:nvSpPr>
        <p:spPr>
          <a:xfrm>
            <a:off x="2667000" y="4714876"/>
            <a:ext cx="357188" cy="246063"/>
          </a:xfrm>
          <a:prstGeom prst="rect">
            <a:avLst/>
          </a:prstGeom>
          <a:noFill/>
          <a:ln>
            <a:noFill/>
          </a:ln>
        </p:spPr>
        <p:txBody>
          <a:bodyPr>
            <a:spAutoFit/>
          </a:bodyPr>
          <a:lstStyle/>
          <a:p>
            <a:pPr>
              <a:buFontTx/>
              <a:buNone/>
              <a:defRPr/>
            </a:pPr>
            <a:r>
              <a:rPr lang="en" sz="1000"/>
              <a:t>50</a:t>
            </a:r>
            <a:endParaRPr lang="en-US" sz="1000"/>
          </a:p>
        </p:txBody>
      </p:sp>
      <p:sp>
        <p:nvSpPr>
          <p:cNvPr id="34" name="TextBox 33">
            <a:extLst>
              <a:ext uri="{FF2B5EF4-FFF2-40B4-BE49-F238E27FC236}">
                <a16:creationId xmlns:a16="http://schemas.microsoft.com/office/drawing/2014/main" id="{E66F0026-ABD0-BF4E-B2C2-4C64E5B45B6C}"/>
              </a:ext>
            </a:extLst>
          </p:cNvPr>
          <p:cNvSpPr txBox="1"/>
          <p:nvPr/>
        </p:nvSpPr>
        <p:spPr>
          <a:xfrm>
            <a:off x="3270251" y="5486401"/>
            <a:ext cx="428625" cy="246063"/>
          </a:xfrm>
          <a:prstGeom prst="rect">
            <a:avLst/>
          </a:prstGeom>
          <a:noFill/>
          <a:ln>
            <a:noFill/>
          </a:ln>
        </p:spPr>
        <p:txBody>
          <a:bodyPr>
            <a:spAutoFit/>
          </a:bodyPr>
          <a:lstStyle/>
          <a:p>
            <a:pPr>
              <a:buFontTx/>
              <a:buNone/>
              <a:defRPr/>
            </a:pPr>
            <a:r>
              <a:rPr lang="en" sz="1000"/>
              <a:t>1</a:t>
            </a:r>
            <a:endParaRPr lang="en-US" sz="1000"/>
          </a:p>
        </p:txBody>
      </p:sp>
      <p:sp>
        <p:nvSpPr>
          <p:cNvPr id="35" name="TextBox 34">
            <a:extLst>
              <a:ext uri="{FF2B5EF4-FFF2-40B4-BE49-F238E27FC236}">
                <a16:creationId xmlns:a16="http://schemas.microsoft.com/office/drawing/2014/main" id="{BD6647A2-DDBF-1EC0-1615-D70BE0D45D72}"/>
              </a:ext>
            </a:extLst>
          </p:cNvPr>
          <p:cNvSpPr txBox="1"/>
          <p:nvPr/>
        </p:nvSpPr>
        <p:spPr>
          <a:xfrm>
            <a:off x="4310064" y="5500688"/>
            <a:ext cx="428625" cy="246062"/>
          </a:xfrm>
          <a:prstGeom prst="rect">
            <a:avLst/>
          </a:prstGeom>
          <a:noFill/>
          <a:ln>
            <a:noFill/>
          </a:ln>
        </p:spPr>
        <p:txBody>
          <a:bodyPr>
            <a:spAutoFit/>
          </a:bodyPr>
          <a:lstStyle/>
          <a:p>
            <a:pPr>
              <a:buFontTx/>
              <a:buNone/>
              <a:defRPr/>
            </a:pPr>
            <a:r>
              <a:rPr lang="en" sz="1000"/>
              <a:t>100</a:t>
            </a:r>
            <a:endParaRPr lang="en-US" sz="1000"/>
          </a:p>
        </p:txBody>
      </p:sp>
      <p:sp>
        <p:nvSpPr>
          <p:cNvPr id="36" name="TextBox 35">
            <a:extLst>
              <a:ext uri="{FF2B5EF4-FFF2-40B4-BE49-F238E27FC236}">
                <a16:creationId xmlns:a16="http://schemas.microsoft.com/office/drawing/2014/main" id="{419D60C9-6A6C-892D-1EBE-8CECC59AD585}"/>
              </a:ext>
            </a:extLst>
          </p:cNvPr>
          <p:cNvSpPr txBox="1"/>
          <p:nvPr/>
        </p:nvSpPr>
        <p:spPr>
          <a:xfrm>
            <a:off x="3810000" y="5500688"/>
            <a:ext cx="357188" cy="246062"/>
          </a:xfrm>
          <a:prstGeom prst="rect">
            <a:avLst/>
          </a:prstGeom>
          <a:noFill/>
          <a:ln>
            <a:noFill/>
          </a:ln>
        </p:spPr>
        <p:txBody>
          <a:bodyPr>
            <a:spAutoFit/>
          </a:bodyPr>
          <a:lstStyle/>
          <a:p>
            <a:pPr>
              <a:buFontTx/>
              <a:buNone/>
              <a:defRPr/>
            </a:pPr>
            <a:r>
              <a:rPr lang="en" sz="1000"/>
              <a:t>10</a:t>
            </a:r>
            <a:endParaRPr lang="en-US" sz="1000"/>
          </a:p>
        </p:txBody>
      </p:sp>
      <p:sp>
        <p:nvSpPr>
          <p:cNvPr id="37" name="TextBox 36">
            <a:extLst>
              <a:ext uri="{FF2B5EF4-FFF2-40B4-BE49-F238E27FC236}">
                <a16:creationId xmlns:a16="http://schemas.microsoft.com/office/drawing/2014/main" id="{0554DB98-8FA3-63E1-9548-9730BA04A0BF}"/>
              </a:ext>
            </a:extLst>
          </p:cNvPr>
          <p:cNvSpPr txBox="1"/>
          <p:nvPr/>
        </p:nvSpPr>
        <p:spPr>
          <a:xfrm>
            <a:off x="2595564" y="4160838"/>
            <a:ext cx="428625" cy="246062"/>
          </a:xfrm>
          <a:prstGeom prst="rect">
            <a:avLst/>
          </a:prstGeom>
          <a:noFill/>
          <a:ln>
            <a:noFill/>
          </a:ln>
        </p:spPr>
        <p:txBody>
          <a:bodyPr>
            <a:spAutoFit/>
          </a:bodyPr>
          <a:lstStyle/>
          <a:p>
            <a:pPr>
              <a:buFontTx/>
              <a:buNone/>
              <a:defRPr/>
            </a:pPr>
            <a:r>
              <a:rPr lang="en" sz="1000"/>
              <a:t>100</a:t>
            </a:r>
            <a:endParaRPr lang="en-US" sz="1000"/>
          </a:p>
        </p:txBody>
      </p:sp>
      <p:cxnSp>
        <p:nvCxnSpPr>
          <p:cNvPr id="39" name="Straight Connector 38">
            <a:extLst>
              <a:ext uri="{FF2B5EF4-FFF2-40B4-BE49-F238E27FC236}">
                <a16:creationId xmlns:a16="http://schemas.microsoft.com/office/drawing/2014/main" id="{A1234A48-EF99-98DA-69DD-E6C9726099A9}"/>
              </a:ext>
            </a:extLst>
          </p:cNvPr>
          <p:cNvCxnSpPr/>
          <p:nvPr/>
        </p:nvCxnSpPr>
        <p:spPr bwMode="auto">
          <a:xfrm>
            <a:off x="3024189" y="4251326"/>
            <a:ext cx="1785937" cy="3175"/>
          </a:xfrm>
          <a:prstGeom prst="line">
            <a:avLst/>
          </a:prstGeom>
          <a:noFill/>
          <a:ln w="9525" cap="flat" cmpd="sng" algn="ctr">
            <a:solidFill>
              <a:schemeClr val="bg1">
                <a:lumMod val="65000"/>
              </a:schemeClr>
            </a:solidFill>
            <a:prstDash val="sysDot"/>
            <a:round/>
            <a:headEnd type="none" w="med" len="med"/>
            <a:tailEnd type="none" w="med" len="med"/>
          </a:ln>
          <a:effectLst/>
        </p:spPr>
      </p:cxnSp>
      <p:sp>
        <p:nvSpPr>
          <p:cNvPr id="22548" name="Freeform 53">
            <a:extLst>
              <a:ext uri="{FF2B5EF4-FFF2-40B4-BE49-F238E27FC236}">
                <a16:creationId xmlns:a16="http://schemas.microsoft.com/office/drawing/2014/main" id="{B910BF4C-CF00-87A8-D75C-6BFB1DF8B96B}"/>
              </a:ext>
            </a:extLst>
          </p:cNvPr>
          <p:cNvSpPr>
            <a:spLocks noChangeArrowheads="1"/>
          </p:cNvSpPr>
          <p:nvPr/>
        </p:nvSpPr>
        <p:spPr bwMode="auto">
          <a:xfrm>
            <a:off x="3021013" y="4260851"/>
            <a:ext cx="971550" cy="1166813"/>
          </a:xfrm>
          <a:custGeom>
            <a:avLst/>
            <a:gdLst>
              <a:gd name="T0" fmla="*/ 0 w 972589"/>
              <a:gd name="T1" fmla="*/ 1144519 h 1167939"/>
              <a:gd name="T2" fmla="*/ 268232 w 972589"/>
              <a:gd name="T3" fmla="*/ 997887 h 1167939"/>
              <a:gd name="T4" fmla="*/ 447052 w 972589"/>
              <a:gd name="T5" fmla="*/ 346208 h 1167939"/>
              <a:gd name="T6" fmla="*/ 699028 w 972589"/>
              <a:gd name="T7" fmla="*/ 52950 h 1167939"/>
              <a:gd name="T8" fmla="*/ 951002 w 972589"/>
              <a:gd name="T9" fmla="*/ 28507 h 1167939"/>
              <a:gd name="T10" fmla="*/ 0 60000 65536"/>
              <a:gd name="T11" fmla="*/ 0 60000 65536"/>
              <a:gd name="T12" fmla="*/ 0 60000 65536"/>
              <a:gd name="T13" fmla="*/ 0 60000 65536"/>
              <a:gd name="T14" fmla="*/ 0 60000 65536"/>
              <a:gd name="T15" fmla="*/ 0 w 972589"/>
              <a:gd name="T16" fmla="*/ 0 h 1167939"/>
              <a:gd name="T17" fmla="*/ 972589 w 972589"/>
              <a:gd name="T18" fmla="*/ 1167939 h 1167939"/>
            </a:gdLst>
            <a:ahLst/>
            <a:cxnLst>
              <a:cxn ang="T10">
                <a:pos x="T0" y="T1"/>
              </a:cxn>
              <a:cxn ang="T11">
                <a:pos x="T2" y="T3"/>
              </a:cxn>
              <a:cxn ang="T12">
                <a:pos x="T4" y="T5"/>
              </a:cxn>
              <a:cxn ang="T13">
                <a:pos x="T6" y="T7"/>
              </a:cxn>
              <a:cxn ang="T14">
                <a:pos x="T8" y="T9"/>
              </a:cxn>
            </a:cxnLst>
            <a:rect l="T15" t="T16" r="T17" b="T18"/>
            <a:pathLst>
              <a:path w="972589" h="1167939">
                <a:moveTo>
                  <a:pt x="0" y="1167939"/>
                </a:moveTo>
                <a:cubicBezTo>
                  <a:pt x="99060" y="1161012"/>
                  <a:pt x="198120" y="1154085"/>
                  <a:pt x="274320" y="1018310"/>
                </a:cubicBezTo>
                <a:cubicBezTo>
                  <a:pt x="350520" y="882536"/>
                  <a:pt x="383771" y="514005"/>
                  <a:pt x="457200" y="353292"/>
                </a:cubicBezTo>
                <a:cubicBezTo>
                  <a:pt x="530629" y="192579"/>
                  <a:pt x="628996" y="108066"/>
                  <a:pt x="714894" y="54033"/>
                </a:cubicBezTo>
                <a:cubicBezTo>
                  <a:pt x="800792" y="0"/>
                  <a:pt x="886690" y="14547"/>
                  <a:pt x="972589" y="29095"/>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22549" name="Freeform 56">
            <a:extLst>
              <a:ext uri="{FF2B5EF4-FFF2-40B4-BE49-F238E27FC236}">
                <a16:creationId xmlns:a16="http://schemas.microsoft.com/office/drawing/2014/main" id="{981B6D3C-A209-2E51-6861-20C7EFBF5182}"/>
              </a:ext>
            </a:extLst>
          </p:cNvPr>
          <p:cNvSpPr>
            <a:spLocks noChangeArrowheads="1"/>
          </p:cNvSpPr>
          <p:nvPr/>
        </p:nvSpPr>
        <p:spPr bwMode="auto">
          <a:xfrm>
            <a:off x="3022601" y="4238625"/>
            <a:ext cx="923925" cy="1193800"/>
          </a:xfrm>
          <a:custGeom>
            <a:avLst/>
            <a:gdLst>
              <a:gd name="T0" fmla="*/ 0 w 923827"/>
              <a:gd name="T1" fmla="*/ 1176081 h 1194061"/>
              <a:gd name="T2" fmla="*/ 311777 w 923827"/>
              <a:gd name="T3" fmla="*/ 1044708 h 1194061"/>
              <a:gd name="T4" fmla="*/ 538525 w 923827"/>
              <a:gd name="T5" fmla="*/ 312785 h 1194061"/>
              <a:gd name="T6" fmla="*/ 736929 w 923827"/>
              <a:gd name="T7" fmla="*/ 50045 h 1194061"/>
              <a:gd name="T8" fmla="*/ 925885 w 923827"/>
              <a:gd name="T9" fmla="*/ 12506 h 1194061"/>
              <a:gd name="T10" fmla="*/ 0 60000 65536"/>
              <a:gd name="T11" fmla="*/ 0 60000 65536"/>
              <a:gd name="T12" fmla="*/ 0 60000 65536"/>
              <a:gd name="T13" fmla="*/ 0 60000 65536"/>
              <a:gd name="T14" fmla="*/ 0 60000 65536"/>
              <a:gd name="T15" fmla="*/ 0 w 923827"/>
              <a:gd name="T16" fmla="*/ 0 h 1194061"/>
              <a:gd name="T17" fmla="*/ 923827 w 923827"/>
              <a:gd name="T18" fmla="*/ 1194061 h 1194061"/>
            </a:gdLst>
            <a:ahLst/>
            <a:cxnLst>
              <a:cxn ang="T10">
                <a:pos x="T0" y="T1"/>
              </a:cxn>
              <a:cxn ang="T11">
                <a:pos x="T2" y="T3"/>
              </a:cxn>
              <a:cxn ang="T12">
                <a:pos x="T4" y="T5"/>
              </a:cxn>
              <a:cxn ang="T13">
                <a:pos x="T6" y="T7"/>
              </a:cxn>
              <a:cxn ang="T14">
                <a:pos x="T8" y="T9"/>
              </a:cxn>
            </a:cxnLst>
            <a:rect l="T15" t="T16" r="T17" b="T18"/>
            <a:pathLst>
              <a:path w="923827" h="1194061">
                <a:moveTo>
                  <a:pt x="0" y="1181492"/>
                </a:moveTo>
                <a:cubicBezTo>
                  <a:pt x="110764" y="1187776"/>
                  <a:pt x="221529" y="1194061"/>
                  <a:pt x="311084" y="1049517"/>
                </a:cubicBezTo>
                <a:cubicBezTo>
                  <a:pt x="400639" y="904973"/>
                  <a:pt x="466627" y="480766"/>
                  <a:pt x="537328" y="314226"/>
                </a:cubicBezTo>
                <a:cubicBezTo>
                  <a:pt x="608029" y="147686"/>
                  <a:pt x="670875" y="100552"/>
                  <a:pt x="735291" y="50276"/>
                </a:cubicBezTo>
                <a:cubicBezTo>
                  <a:pt x="799708" y="0"/>
                  <a:pt x="861767" y="6284"/>
                  <a:pt x="923827" y="12569"/>
                </a:cubicBezTo>
              </a:path>
            </a:pathLst>
          </a:custGeom>
          <a:noFill/>
          <a:ln w="9525"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cxnSp>
        <p:nvCxnSpPr>
          <p:cNvPr id="60" name="Straight Connector 59">
            <a:extLst>
              <a:ext uri="{FF2B5EF4-FFF2-40B4-BE49-F238E27FC236}">
                <a16:creationId xmlns:a16="http://schemas.microsoft.com/office/drawing/2014/main" id="{FD4FB4AD-5CFE-2DE8-97AF-D0005C642872}"/>
              </a:ext>
            </a:extLst>
          </p:cNvPr>
          <p:cNvCxnSpPr/>
          <p:nvPr/>
        </p:nvCxnSpPr>
        <p:spPr bwMode="auto">
          <a:xfrm>
            <a:off x="3024189" y="4545014"/>
            <a:ext cx="1785937" cy="1587"/>
          </a:xfrm>
          <a:prstGeom prst="line">
            <a:avLst/>
          </a:prstGeom>
          <a:noFill/>
          <a:ln w="9525" cap="flat" cmpd="sng" algn="ctr">
            <a:solidFill>
              <a:schemeClr val="bg1">
                <a:lumMod val="65000"/>
              </a:schemeClr>
            </a:solidFill>
            <a:prstDash val="sysDot"/>
            <a:round/>
            <a:headEnd type="none" w="med" len="med"/>
            <a:tailEnd type="none" w="med" len="med"/>
          </a:ln>
          <a:effectLst/>
        </p:spPr>
      </p:cxnSp>
      <p:sp>
        <p:nvSpPr>
          <p:cNvPr id="22551" name="Freeform 72">
            <a:extLst>
              <a:ext uri="{FF2B5EF4-FFF2-40B4-BE49-F238E27FC236}">
                <a16:creationId xmlns:a16="http://schemas.microsoft.com/office/drawing/2014/main" id="{BD92329D-637A-2411-01EE-9FA084B400E7}"/>
              </a:ext>
            </a:extLst>
          </p:cNvPr>
          <p:cNvSpPr>
            <a:spLocks noChangeArrowheads="1"/>
          </p:cNvSpPr>
          <p:nvPr/>
        </p:nvSpPr>
        <p:spPr bwMode="auto">
          <a:xfrm>
            <a:off x="3022601" y="4643439"/>
            <a:ext cx="930275" cy="776287"/>
          </a:xfrm>
          <a:custGeom>
            <a:avLst/>
            <a:gdLst>
              <a:gd name="T0" fmla="*/ 0 w 772998"/>
              <a:gd name="T1" fmla="*/ 2427946 h 735290"/>
              <a:gd name="T2" fmla="*/ 23835591 w 772998"/>
              <a:gd name="T3" fmla="*/ 1929903 h 735290"/>
              <a:gd name="T4" fmla="*/ 45454153 w 772998"/>
              <a:gd name="T5" fmla="*/ 0 h 735290"/>
              <a:gd name="T6" fmla="*/ 0 60000 65536"/>
              <a:gd name="T7" fmla="*/ 0 60000 65536"/>
              <a:gd name="T8" fmla="*/ 0 60000 65536"/>
              <a:gd name="T9" fmla="*/ 0 w 772998"/>
              <a:gd name="T10" fmla="*/ 0 h 735290"/>
              <a:gd name="T11" fmla="*/ 772998 w 772998"/>
              <a:gd name="T12" fmla="*/ 735290 h 735290"/>
            </a:gdLst>
            <a:ahLst/>
            <a:cxnLst>
              <a:cxn ang="T6">
                <a:pos x="T0" y="T1"/>
              </a:cxn>
              <a:cxn ang="T7">
                <a:pos x="T2" y="T3"/>
              </a:cxn>
              <a:cxn ang="T8">
                <a:pos x="T4" y="T5"/>
              </a:cxn>
            </a:cxnLst>
            <a:rect l="T9" t="T10" r="T11" b="T12"/>
            <a:pathLst>
              <a:path w="772998" h="735290">
                <a:moveTo>
                  <a:pt x="0" y="735290"/>
                </a:moveTo>
                <a:cubicBezTo>
                  <a:pt x="138259" y="721150"/>
                  <a:pt x="276519" y="707010"/>
                  <a:pt x="405352" y="584462"/>
                </a:cubicBezTo>
                <a:cubicBezTo>
                  <a:pt x="534185" y="461914"/>
                  <a:pt x="653591" y="230957"/>
                  <a:pt x="772998"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22552" name="Freeform 74">
            <a:extLst>
              <a:ext uri="{FF2B5EF4-FFF2-40B4-BE49-F238E27FC236}">
                <a16:creationId xmlns:a16="http://schemas.microsoft.com/office/drawing/2014/main" id="{54408484-3C6E-6947-ADD7-D579A76D5E82}"/>
              </a:ext>
            </a:extLst>
          </p:cNvPr>
          <p:cNvSpPr>
            <a:spLocks noChangeArrowheads="1"/>
          </p:cNvSpPr>
          <p:nvPr/>
        </p:nvSpPr>
        <p:spPr bwMode="auto">
          <a:xfrm>
            <a:off x="3022601" y="4600575"/>
            <a:ext cx="1223963" cy="819150"/>
          </a:xfrm>
          <a:custGeom>
            <a:avLst/>
            <a:gdLst>
              <a:gd name="T0" fmla="*/ 0 w 1259576"/>
              <a:gd name="T1" fmla="*/ 578146 h 832907"/>
              <a:gd name="T2" fmla="*/ 280641 w 1259576"/>
              <a:gd name="T3" fmla="*/ 473454 h 832907"/>
              <a:gd name="T4" fmla="*/ 470049 w 1259576"/>
              <a:gd name="T5" fmla="*/ 231890 h 832907"/>
              <a:gd name="T6" fmla="*/ 0 60000 65536"/>
              <a:gd name="T7" fmla="*/ 0 60000 65536"/>
              <a:gd name="T8" fmla="*/ 0 60000 65536"/>
              <a:gd name="T9" fmla="*/ 0 w 1259576"/>
              <a:gd name="T10" fmla="*/ 0 h 832907"/>
              <a:gd name="T11" fmla="*/ 1259576 w 1259576"/>
              <a:gd name="T12" fmla="*/ 832907 h 832907"/>
            </a:gdLst>
            <a:ahLst/>
            <a:cxnLst>
              <a:cxn ang="T6">
                <a:pos x="T0" y="T1"/>
              </a:cxn>
              <a:cxn ang="T7">
                <a:pos x="T2" y="T3"/>
              </a:cxn>
              <a:cxn ang="T8">
                <a:pos x="T4" y="T5"/>
              </a:cxn>
            </a:cxnLst>
            <a:rect l="T9" t="T10" r="T11" b="T12"/>
            <a:pathLst>
              <a:path w="1259576" h="832907">
                <a:moveTo>
                  <a:pt x="0" y="832907"/>
                </a:moveTo>
                <a:cubicBezTo>
                  <a:pt x="196392" y="817196"/>
                  <a:pt x="380537" y="765218"/>
                  <a:pt x="527901" y="682079"/>
                </a:cubicBezTo>
                <a:cubicBezTo>
                  <a:pt x="675265" y="598940"/>
                  <a:pt x="1259576" y="0"/>
                  <a:pt x="884184" y="334073"/>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78" name="Freeform 77">
            <a:extLst>
              <a:ext uri="{FF2B5EF4-FFF2-40B4-BE49-F238E27FC236}">
                <a16:creationId xmlns:a16="http://schemas.microsoft.com/office/drawing/2014/main" id="{90EC3EE3-EB1E-E7FB-A110-5B254930DF1D}"/>
              </a:ext>
            </a:extLst>
          </p:cNvPr>
          <p:cNvSpPr/>
          <p:nvPr/>
        </p:nvSpPr>
        <p:spPr bwMode="auto">
          <a:xfrm>
            <a:off x="3022600" y="4538664"/>
            <a:ext cx="1462088" cy="890587"/>
          </a:xfrm>
          <a:custGeom>
            <a:avLst/>
            <a:gdLst>
              <a:gd name="connsiteX0" fmla="*/ 0 w 1461154"/>
              <a:gd name="connsiteY0" fmla="*/ 890832 h 890832"/>
              <a:gd name="connsiteX1" fmla="*/ 433633 w 1461154"/>
              <a:gd name="connsiteY1" fmla="*/ 740003 h 890832"/>
              <a:gd name="connsiteX2" fmla="*/ 829559 w 1461154"/>
              <a:gd name="connsiteY2" fmla="*/ 259236 h 890832"/>
              <a:gd name="connsiteX3" fmla="*/ 1131216 w 1461154"/>
              <a:gd name="connsiteY3" fmla="*/ 42420 h 890832"/>
              <a:gd name="connsiteX4" fmla="*/ 1461154 w 1461154"/>
              <a:gd name="connsiteY4" fmla="*/ 4713 h 890832"/>
              <a:gd name="connsiteX5" fmla="*/ 1461154 w 1461154"/>
              <a:gd name="connsiteY5" fmla="*/ 4713 h 890832"/>
              <a:gd name="connsiteX6" fmla="*/ 1461154 w 1461154"/>
              <a:gd name="connsiteY6" fmla="*/ 4713 h 89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61154" h="890832">
                <a:moveTo>
                  <a:pt x="0" y="890832"/>
                </a:moveTo>
                <a:cubicBezTo>
                  <a:pt x="147686" y="868050"/>
                  <a:pt x="295373" y="845269"/>
                  <a:pt x="433633" y="740003"/>
                </a:cubicBezTo>
                <a:cubicBezTo>
                  <a:pt x="571893" y="634737"/>
                  <a:pt x="713295" y="375500"/>
                  <a:pt x="829559" y="259236"/>
                </a:cubicBezTo>
                <a:cubicBezTo>
                  <a:pt x="945823" y="142972"/>
                  <a:pt x="1025950" y="84840"/>
                  <a:pt x="1131216" y="42420"/>
                </a:cubicBezTo>
                <a:cubicBezTo>
                  <a:pt x="1236482" y="0"/>
                  <a:pt x="1461154" y="4713"/>
                  <a:pt x="1461154" y="4713"/>
                </a:cubicBezTo>
                <a:lnTo>
                  <a:pt x="1461154" y="4713"/>
                </a:lnTo>
                <a:lnTo>
                  <a:pt x="1461154" y="4713"/>
                </a:lnTo>
              </a:path>
            </a:pathLst>
          </a:custGeom>
          <a:noFill/>
          <a:ln w="9525" cap="flat" cmpd="sng" algn="ctr">
            <a:solidFill>
              <a:schemeClr val="accent6">
                <a:lumMod val="75000"/>
              </a:schemeClr>
            </a:solidFill>
            <a:prstDash val="solid"/>
            <a:round/>
            <a:headEnd type="none" w="med" len="med"/>
            <a:tailEnd type="none" w="med" len="med"/>
          </a:ln>
          <a:effectLst/>
        </p:spPr>
        <p:txBody>
          <a:bodyPr/>
          <a:lstStyle/>
          <a:p>
            <a:pPr marL="342900" indent="-342900">
              <a:defRPr/>
            </a:pPr>
            <a:endParaRPr lang="en-US">
              <a:latin typeface="Times New Roman" charset="0"/>
            </a:endParaRPr>
          </a:p>
        </p:txBody>
      </p:sp>
      <p:sp>
        <p:nvSpPr>
          <p:cNvPr id="79" name="TextBox 78">
            <a:extLst>
              <a:ext uri="{FF2B5EF4-FFF2-40B4-BE49-F238E27FC236}">
                <a16:creationId xmlns:a16="http://schemas.microsoft.com/office/drawing/2014/main" id="{45422D43-29B7-3310-10B6-8CF4B669AE80}"/>
              </a:ext>
            </a:extLst>
          </p:cNvPr>
          <p:cNvSpPr txBox="1"/>
          <p:nvPr/>
        </p:nvSpPr>
        <p:spPr>
          <a:xfrm>
            <a:off x="4024314" y="4143376"/>
            <a:ext cx="1571625" cy="276225"/>
          </a:xfrm>
          <a:prstGeom prst="rect">
            <a:avLst/>
          </a:prstGeom>
          <a:noFill/>
          <a:ln>
            <a:noFill/>
          </a:ln>
        </p:spPr>
        <p:txBody>
          <a:bodyPr>
            <a:spAutoFit/>
          </a:bodyPr>
          <a:lstStyle/>
          <a:p>
            <a:pPr>
              <a:buFontTx/>
              <a:buNone/>
              <a:defRPr/>
            </a:pPr>
            <a:r>
              <a:rPr lang="en" sz="1200" b="1">
                <a:solidFill>
                  <a:srgbClr val="C00000"/>
                </a:solidFill>
              </a:rPr>
              <a:t>full agonist</a:t>
            </a:r>
            <a:endParaRPr lang="en-US" sz="1200" b="1">
              <a:solidFill>
                <a:srgbClr val="C00000"/>
              </a:solidFill>
            </a:endParaRPr>
          </a:p>
        </p:txBody>
      </p:sp>
      <p:sp>
        <p:nvSpPr>
          <p:cNvPr id="80" name="TextBox 79">
            <a:extLst>
              <a:ext uri="{FF2B5EF4-FFF2-40B4-BE49-F238E27FC236}">
                <a16:creationId xmlns:a16="http://schemas.microsoft.com/office/drawing/2014/main" id="{F3C41387-044A-D364-D145-691FF6293B3C}"/>
              </a:ext>
            </a:extLst>
          </p:cNvPr>
          <p:cNvSpPr txBox="1"/>
          <p:nvPr/>
        </p:nvSpPr>
        <p:spPr>
          <a:xfrm>
            <a:off x="4524375" y="4429126"/>
            <a:ext cx="1714500" cy="276225"/>
          </a:xfrm>
          <a:prstGeom prst="rect">
            <a:avLst/>
          </a:prstGeom>
          <a:noFill/>
          <a:ln>
            <a:noFill/>
          </a:ln>
        </p:spPr>
        <p:txBody>
          <a:bodyPr>
            <a:spAutoFit/>
          </a:bodyPr>
          <a:lstStyle/>
          <a:p>
            <a:pPr>
              <a:buFontTx/>
              <a:buNone/>
              <a:defRPr/>
            </a:pPr>
            <a:r>
              <a:rPr lang="en" sz="1200" b="1">
                <a:solidFill>
                  <a:schemeClr val="accent6">
                    <a:lumMod val="75000"/>
                  </a:schemeClr>
                </a:solidFill>
              </a:rPr>
              <a:t>partial agonist</a:t>
            </a:r>
            <a:endParaRPr lang="en-US" sz="1200" b="1">
              <a:solidFill>
                <a:schemeClr val="accent6">
                  <a:lumMod val="75000"/>
                </a:schemeClr>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C9D0CC7E-EEBD-FB8B-AF76-AABC7102A647}"/>
              </a:ext>
            </a:extLst>
          </p:cNvPr>
          <p:cNvSpPr>
            <a:spLocks noGrp="1"/>
          </p:cNvSpPr>
          <p:nvPr>
            <p:ph type="title"/>
          </p:nvPr>
        </p:nvSpPr>
        <p:spPr>
          <a:xfrm>
            <a:off x="1524000" y="1"/>
            <a:ext cx="9144000" cy="1096963"/>
          </a:xfrm>
          <a:blipFill dpi="0" rotWithShape="1">
            <a:blip r:embed="rId2">
              <a:alphaModFix amt="50000"/>
            </a:blip>
            <a:srcRect/>
            <a:tile tx="0" ty="0" sx="100000" sy="100000" flip="none" algn="tl"/>
          </a:blipFill>
        </p:spPr>
        <p:txBody>
          <a:bodyPr>
            <a:normAutofit fontScale="90000"/>
          </a:bodyPr>
          <a:lstStyle/>
          <a:p>
            <a:pPr>
              <a:defRPr/>
            </a:pPr>
            <a:br>
              <a:rPr lang="sr-Cyrl-CS" sz="3200" b="1"/>
            </a:br>
            <a:br>
              <a:rPr lang="sr-Cyrl-CS" sz="3200" b="1"/>
            </a:br>
            <a:r>
              <a:rPr lang="en" sz="2000" b="1">
                <a:solidFill>
                  <a:schemeClr val="accent6">
                    <a:lumMod val="75000"/>
                  </a:schemeClr>
                </a:solidFill>
              </a:rPr>
              <a:t>ANTAGONISTS</a:t>
            </a:r>
            <a:br>
              <a:rPr lang="sr-Cyrl-CS" b="1"/>
            </a:br>
            <a:endParaRPr lang="en-US"/>
          </a:p>
        </p:txBody>
      </p:sp>
      <p:sp>
        <p:nvSpPr>
          <p:cNvPr id="23555" name="Content Placeholder 2">
            <a:extLst>
              <a:ext uri="{FF2B5EF4-FFF2-40B4-BE49-F238E27FC236}">
                <a16:creationId xmlns:a16="http://schemas.microsoft.com/office/drawing/2014/main" id="{F58AE45A-8EDE-A022-EE7A-9D9608A70E00}"/>
              </a:ext>
            </a:extLst>
          </p:cNvPr>
          <p:cNvSpPr>
            <a:spLocks noGrp="1"/>
          </p:cNvSpPr>
          <p:nvPr>
            <p:ph idx="1"/>
          </p:nvPr>
        </p:nvSpPr>
        <p:spPr>
          <a:xfrm>
            <a:off x="1524000" y="1071564"/>
            <a:ext cx="9144000" cy="5786437"/>
          </a:xfrm>
          <a:blipFill dpi="0" rotWithShape="1">
            <a:blip r:embed="rId2">
              <a:alphaModFix amt="53000"/>
            </a:blip>
            <a:srcRect/>
            <a:tile tx="0" ty="0" sx="100000" sy="100000" flip="none" algn="tl"/>
          </a:blipFill>
        </p:spPr>
        <p:txBody>
          <a:bodyPr/>
          <a:lstStyle/>
          <a:p>
            <a:pPr>
              <a:buFontTx/>
              <a:buNone/>
            </a:pPr>
            <a:r>
              <a:rPr lang="en" altLang="en-US" sz="1600" dirty="0"/>
              <a:t>   </a:t>
            </a:r>
          </a:p>
          <a:p>
            <a:pPr>
              <a:buFontTx/>
              <a:buNone/>
            </a:pPr>
            <a:r>
              <a:rPr lang="en" altLang="en-US" sz="1600" dirty="0"/>
              <a:t>          </a:t>
            </a:r>
            <a:r>
              <a:rPr lang="en" altLang="en-US" sz="1600" b="1" dirty="0">
                <a:solidFill>
                  <a:srgbClr val="C00000"/>
                </a:solidFill>
              </a:rPr>
              <a:t>An antagonist </a:t>
            </a:r>
            <a:r>
              <a:rPr lang="en" altLang="en-US" sz="1600" dirty="0"/>
              <a:t>is a ligand that has no intrinsic activity: it binds to the receptor but does not activate it. It achieves its biological effect by preventing agonists from binding to the receptor.</a:t>
            </a:r>
          </a:p>
          <a:p>
            <a:pPr>
              <a:buFontTx/>
              <a:buNone/>
            </a:pPr>
            <a:r>
              <a:rPr lang="en" altLang="en-US" sz="1600" dirty="0"/>
              <a:t>   </a:t>
            </a:r>
          </a:p>
          <a:p>
            <a:pPr>
              <a:buFontTx/>
              <a:buNone/>
            </a:pPr>
            <a:r>
              <a:rPr lang="en" altLang="en-US" sz="1600" dirty="0"/>
              <a:t>          </a:t>
            </a:r>
            <a:r>
              <a:rPr lang="en" altLang="en-US" sz="1600" b="1" dirty="0">
                <a:solidFill>
                  <a:srgbClr val="C00000"/>
                </a:solidFill>
              </a:rPr>
              <a:t>A competitive antagonist </a:t>
            </a:r>
            <a:r>
              <a:rPr lang="en" altLang="en-US" sz="1600" dirty="0">
                <a:latin typeface="MS Reference Sans Serif" panose="020B0604030504040204" pitchFamily="34" charset="0"/>
              </a:rPr>
              <a:t>"</a:t>
            </a:r>
            <a:r>
              <a:rPr lang="en" altLang="en-US" sz="1600" dirty="0"/>
              <a:t>competes</a:t>
            </a:r>
            <a:r>
              <a:rPr lang="en" altLang="en-US" sz="1600" dirty="0">
                <a:latin typeface="MS Reference Sans Serif" panose="020B0604030504040204" pitchFamily="34" charset="0"/>
              </a:rPr>
              <a:t>" </a:t>
            </a:r>
            <a:r>
              <a:rPr lang="en" altLang="en-US" sz="1600" dirty="0"/>
              <a:t>with an agonist for receptors, to which it binds with weak bonds (reversibly</a:t>
            </a:r>
            <a:r>
              <a:rPr lang="en" altLang="en-US" sz="1600" dirty="0">
                <a:solidFill>
                  <a:srgbClr val="C00000"/>
                </a:solidFill>
              </a:rPr>
              <a:t>) </a:t>
            </a:r>
            <a:r>
              <a:rPr lang="en" altLang="en-US" sz="1600" dirty="0"/>
              <a:t>. An increase in the concentration of the agonist suppresses the action of the competitive antagonist and the maximal response is restored. Therefore, the degree of inhibition achieved by a competitive antagonist depends on its concentration and the concentration of the agonist.</a:t>
            </a:r>
          </a:p>
          <a:p>
            <a:pPr>
              <a:buFontTx/>
              <a:buNone/>
            </a:pPr>
            <a:endParaRPr lang="sr-Cyrl-CS" altLang="en-US" sz="1600" dirty="0"/>
          </a:p>
          <a:p>
            <a:pPr>
              <a:buFontTx/>
              <a:buNone/>
            </a:pPr>
            <a:r>
              <a:rPr lang="en" altLang="en-US" sz="1600" dirty="0"/>
              <a:t>    </a:t>
            </a:r>
          </a:p>
          <a:p>
            <a:pPr>
              <a:buFontTx/>
              <a:buNone/>
            </a:pPr>
            <a:r>
              <a:rPr lang="en" altLang="en-US" sz="1600" dirty="0"/>
              <a:t>          </a:t>
            </a:r>
          </a:p>
          <a:p>
            <a:pPr>
              <a:buFontTx/>
              <a:buNone/>
            </a:pPr>
            <a:r>
              <a:rPr lang="en" altLang="en-US" sz="1600" dirty="0"/>
              <a:t>   </a:t>
            </a:r>
          </a:p>
          <a:p>
            <a:pPr>
              <a:buFontTx/>
              <a:buNone/>
            </a:pPr>
            <a:r>
              <a:rPr lang="en" altLang="en-US" sz="1600" b="1" dirty="0"/>
              <a:t>   </a:t>
            </a:r>
          </a:p>
          <a:p>
            <a:pPr>
              <a:buFontTx/>
              <a:buNone/>
            </a:pPr>
            <a:r>
              <a:rPr lang="en" altLang="en-US" sz="1600" dirty="0"/>
              <a:t>   </a:t>
            </a:r>
          </a:p>
          <a:p>
            <a:pPr>
              <a:buFontTx/>
              <a:buNone/>
            </a:pPr>
            <a:r>
              <a:rPr lang="en" altLang="en-US" sz="1600" dirty="0"/>
              <a:t>   </a:t>
            </a:r>
            <a:endParaRPr lang="en-US" altLang="en-US" sz="1600" dirty="0"/>
          </a:p>
        </p:txBody>
      </p:sp>
      <p:cxnSp>
        <p:nvCxnSpPr>
          <p:cNvPr id="23556" name="Straight Arrow Connector 7">
            <a:extLst>
              <a:ext uri="{FF2B5EF4-FFF2-40B4-BE49-F238E27FC236}">
                <a16:creationId xmlns:a16="http://schemas.microsoft.com/office/drawing/2014/main" id="{BF713268-F5C4-1711-A7A0-5306215D9350}"/>
              </a:ext>
            </a:extLst>
          </p:cNvPr>
          <p:cNvCxnSpPr>
            <a:cxnSpLocks noChangeShapeType="1"/>
          </p:cNvCxnSpPr>
          <p:nvPr/>
        </p:nvCxnSpPr>
        <p:spPr bwMode="auto">
          <a:xfrm>
            <a:off x="3024189" y="5429250"/>
            <a:ext cx="1857375" cy="1588"/>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3557" name="Straight Arrow Connector 9">
            <a:extLst>
              <a:ext uri="{FF2B5EF4-FFF2-40B4-BE49-F238E27FC236}">
                <a16:creationId xmlns:a16="http://schemas.microsoft.com/office/drawing/2014/main" id="{23AC6DFE-226F-EB18-A350-2EA79029E371}"/>
              </a:ext>
            </a:extLst>
          </p:cNvPr>
          <p:cNvCxnSpPr>
            <a:cxnSpLocks noChangeShapeType="1"/>
          </p:cNvCxnSpPr>
          <p:nvPr/>
        </p:nvCxnSpPr>
        <p:spPr bwMode="auto">
          <a:xfrm rot="5400000" flipH="1" flipV="1">
            <a:off x="2308225" y="4714875"/>
            <a:ext cx="1430338" cy="1588"/>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3558" name="Straight Connector 11">
            <a:extLst>
              <a:ext uri="{FF2B5EF4-FFF2-40B4-BE49-F238E27FC236}">
                <a16:creationId xmlns:a16="http://schemas.microsoft.com/office/drawing/2014/main" id="{35CDD19F-5419-7907-7513-957CE9AFBB8F}"/>
              </a:ext>
            </a:extLst>
          </p:cNvPr>
          <p:cNvCxnSpPr>
            <a:cxnSpLocks noChangeShapeType="1"/>
          </p:cNvCxnSpPr>
          <p:nvPr/>
        </p:nvCxnSpPr>
        <p:spPr bwMode="auto">
          <a:xfrm rot="5400000">
            <a:off x="3417888" y="5465763"/>
            <a:ext cx="69850"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3559" name="Straight Connector 13">
            <a:extLst>
              <a:ext uri="{FF2B5EF4-FFF2-40B4-BE49-F238E27FC236}">
                <a16:creationId xmlns:a16="http://schemas.microsoft.com/office/drawing/2014/main" id="{86923998-C6D6-5F0D-42F0-A22909FC6646}"/>
              </a:ext>
            </a:extLst>
          </p:cNvPr>
          <p:cNvCxnSpPr>
            <a:cxnSpLocks noChangeShapeType="1"/>
          </p:cNvCxnSpPr>
          <p:nvPr/>
        </p:nvCxnSpPr>
        <p:spPr bwMode="auto">
          <a:xfrm rot="5400000">
            <a:off x="3917950" y="5464175"/>
            <a:ext cx="71438"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3560" name="Straight Connector 14">
            <a:extLst>
              <a:ext uri="{FF2B5EF4-FFF2-40B4-BE49-F238E27FC236}">
                <a16:creationId xmlns:a16="http://schemas.microsoft.com/office/drawing/2014/main" id="{40562643-E3FE-2B1D-A919-555D83E9FB77}"/>
              </a:ext>
            </a:extLst>
          </p:cNvPr>
          <p:cNvCxnSpPr>
            <a:cxnSpLocks noChangeShapeType="1"/>
          </p:cNvCxnSpPr>
          <p:nvPr/>
        </p:nvCxnSpPr>
        <p:spPr bwMode="auto">
          <a:xfrm rot="5400000">
            <a:off x="4417219" y="5464969"/>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3561" name="Straight Connector 19">
            <a:extLst>
              <a:ext uri="{FF2B5EF4-FFF2-40B4-BE49-F238E27FC236}">
                <a16:creationId xmlns:a16="http://schemas.microsoft.com/office/drawing/2014/main" id="{A278541D-4433-6850-60C8-B697479DB983}"/>
              </a:ext>
            </a:extLst>
          </p:cNvPr>
          <p:cNvCxnSpPr>
            <a:cxnSpLocks noChangeShapeType="1"/>
          </p:cNvCxnSpPr>
          <p:nvPr/>
        </p:nvCxnSpPr>
        <p:spPr bwMode="auto">
          <a:xfrm rot="10800000">
            <a:off x="2952750" y="4857750"/>
            <a:ext cx="71438"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3562" name="Straight Connector 20">
            <a:extLst>
              <a:ext uri="{FF2B5EF4-FFF2-40B4-BE49-F238E27FC236}">
                <a16:creationId xmlns:a16="http://schemas.microsoft.com/office/drawing/2014/main" id="{5E255C72-6514-FDD3-C736-8B47F0CD021A}"/>
              </a:ext>
            </a:extLst>
          </p:cNvPr>
          <p:cNvCxnSpPr>
            <a:cxnSpLocks noChangeShapeType="1"/>
          </p:cNvCxnSpPr>
          <p:nvPr/>
        </p:nvCxnSpPr>
        <p:spPr bwMode="auto">
          <a:xfrm>
            <a:off x="2952750" y="4251325"/>
            <a:ext cx="71438"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30" name="TextBox 29">
            <a:extLst>
              <a:ext uri="{FF2B5EF4-FFF2-40B4-BE49-F238E27FC236}">
                <a16:creationId xmlns:a16="http://schemas.microsoft.com/office/drawing/2014/main" id="{6F752814-0ACF-60AD-80F4-AACD824777D3}"/>
              </a:ext>
            </a:extLst>
          </p:cNvPr>
          <p:cNvSpPr txBox="1"/>
          <p:nvPr/>
        </p:nvSpPr>
        <p:spPr>
          <a:xfrm>
            <a:off x="2024063" y="3786188"/>
            <a:ext cx="1143000" cy="400050"/>
          </a:xfrm>
          <a:prstGeom prst="rect">
            <a:avLst/>
          </a:prstGeom>
          <a:noFill/>
          <a:ln>
            <a:noFill/>
          </a:ln>
        </p:spPr>
        <p:txBody>
          <a:bodyPr>
            <a:spAutoFit/>
          </a:bodyPr>
          <a:lstStyle/>
          <a:p>
            <a:pPr algn="ctr">
              <a:buFontTx/>
              <a:buNone/>
              <a:defRPr/>
            </a:pPr>
            <a:r>
              <a:rPr lang="en" sz="1000"/>
              <a:t>% of maximum response</a:t>
            </a:r>
            <a:endParaRPr lang="en-US" sz="1000"/>
          </a:p>
        </p:txBody>
      </p:sp>
      <p:sp>
        <p:nvSpPr>
          <p:cNvPr id="31" name="TextBox 30">
            <a:extLst>
              <a:ext uri="{FF2B5EF4-FFF2-40B4-BE49-F238E27FC236}">
                <a16:creationId xmlns:a16="http://schemas.microsoft.com/office/drawing/2014/main" id="{7C397CB6-DD9A-4D7E-429F-6FCB75D4C9BD}"/>
              </a:ext>
            </a:extLst>
          </p:cNvPr>
          <p:cNvSpPr txBox="1"/>
          <p:nvPr/>
        </p:nvSpPr>
        <p:spPr>
          <a:xfrm>
            <a:off x="4738689" y="5357813"/>
            <a:ext cx="1571625" cy="430212"/>
          </a:xfrm>
          <a:prstGeom prst="rect">
            <a:avLst/>
          </a:prstGeom>
          <a:noFill/>
          <a:ln>
            <a:noFill/>
          </a:ln>
        </p:spPr>
        <p:txBody>
          <a:bodyPr>
            <a:spAutoFit/>
          </a:bodyPr>
          <a:lstStyle/>
          <a:p>
            <a:pPr algn="ctr">
              <a:buFontTx/>
              <a:buNone/>
              <a:defRPr/>
            </a:pPr>
            <a:r>
              <a:rPr lang="en" sz="1100"/>
              <a:t>log. agonist concentration _</a:t>
            </a:r>
            <a:endParaRPr lang="en-US" sz="1100"/>
          </a:p>
        </p:txBody>
      </p:sp>
      <p:sp>
        <p:nvSpPr>
          <p:cNvPr id="32" name="TextBox 31">
            <a:extLst>
              <a:ext uri="{FF2B5EF4-FFF2-40B4-BE49-F238E27FC236}">
                <a16:creationId xmlns:a16="http://schemas.microsoft.com/office/drawing/2014/main" id="{F54CA0AE-AD66-096E-4467-EE24C460EEFE}"/>
              </a:ext>
            </a:extLst>
          </p:cNvPr>
          <p:cNvSpPr txBox="1"/>
          <p:nvPr/>
        </p:nvSpPr>
        <p:spPr>
          <a:xfrm>
            <a:off x="2881314" y="5500688"/>
            <a:ext cx="357187" cy="246062"/>
          </a:xfrm>
          <a:prstGeom prst="rect">
            <a:avLst/>
          </a:prstGeom>
          <a:noFill/>
          <a:ln>
            <a:noFill/>
          </a:ln>
        </p:spPr>
        <p:txBody>
          <a:bodyPr>
            <a:spAutoFit/>
          </a:bodyPr>
          <a:lstStyle/>
          <a:p>
            <a:pPr>
              <a:buFontTx/>
              <a:buNone/>
              <a:defRPr/>
            </a:pPr>
            <a:r>
              <a:rPr lang="en" sz="1000"/>
              <a:t>0.1</a:t>
            </a:r>
            <a:endParaRPr lang="en-US" sz="1000"/>
          </a:p>
        </p:txBody>
      </p:sp>
      <p:sp>
        <p:nvSpPr>
          <p:cNvPr id="33" name="TextBox 32">
            <a:extLst>
              <a:ext uri="{FF2B5EF4-FFF2-40B4-BE49-F238E27FC236}">
                <a16:creationId xmlns:a16="http://schemas.microsoft.com/office/drawing/2014/main" id="{12824CE7-D23D-44F5-7CE2-3F6EC22D2090}"/>
              </a:ext>
            </a:extLst>
          </p:cNvPr>
          <p:cNvSpPr txBox="1"/>
          <p:nvPr/>
        </p:nvSpPr>
        <p:spPr>
          <a:xfrm>
            <a:off x="2667000" y="4714876"/>
            <a:ext cx="357188" cy="246063"/>
          </a:xfrm>
          <a:prstGeom prst="rect">
            <a:avLst/>
          </a:prstGeom>
          <a:noFill/>
          <a:ln>
            <a:noFill/>
          </a:ln>
        </p:spPr>
        <p:txBody>
          <a:bodyPr>
            <a:spAutoFit/>
          </a:bodyPr>
          <a:lstStyle/>
          <a:p>
            <a:pPr>
              <a:buFontTx/>
              <a:buNone/>
              <a:defRPr/>
            </a:pPr>
            <a:r>
              <a:rPr lang="en" sz="1000"/>
              <a:t>50</a:t>
            </a:r>
            <a:endParaRPr lang="en-US" sz="1000"/>
          </a:p>
        </p:txBody>
      </p:sp>
      <p:sp>
        <p:nvSpPr>
          <p:cNvPr id="34" name="TextBox 33">
            <a:extLst>
              <a:ext uri="{FF2B5EF4-FFF2-40B4-BE49-F238E27FC236}">
                <a16:creationId xmlns:a16="http://schemas.microsoft.com/office/drawing/2014/main" id="{97161D2B-8235-E5FC-5F7C-A50F1232BC51}"/>
              </a:ext>
            </a:extLst>
          </p:cNvPr>
          <p:cNvSpPr txBox="1"/>
          <p:nvPr/>
        </p:nvSpPr>
        <p:spPr>
          <a:xfrm>
            <a:off x="3270251" y="5486401"/>
            <a:ext cx="428625" cy="246063"/>
          </a:xfrm>
          <a:prstGeom prst="rect">
            <a:avLst/>
          </a:prstGeom>
          <a:noFill/>
          <a:ln>
            <a:noFill/>
          </a:ln>
        </p:spPr>
        <p:txBody>
          <a:bodyPr>
            <a:spAutoFit/>
          </a:bodyPr>
          <a:lstStyle/>
          <a:p>
            <a:pPr>
              <a:buFontTx/>
              <a:buNone/>
              <a:defRPr/>
            </a:pPr>
            <a:r>
              <a:rPr lang="en" sz="1000"/>
              <a:t>1</a:t>
            </a:r>
            <a:endParaRPr lang="en-US" sz="1000"/>
          </a:p>
        </p:txBody>
      </p:sp>
      <p:sp>
        <p:nvSpPr>
          <p:cNvPr id="35" name="TextBox 34">
            <a:extLst>
              <a:ext uri="{FF2B5EF4-FFF2-40B4-BE49-F238E27FC236}">
                <a16:creationId xmlns:a16="http://schemas.microsoft.com/office/drawing/2014/main" id="{C0B4E8D6-21DD-ACCD-664B-9B4A3A1A0226}"/>
              </a:ext>
            </a:extLst>
          </p:cNvPr>
          <p:cNvSpPr txBox="1"/>
          <p:nvPr/>
        </p:nvSpPr>
        <p:spPr>
          <a:xfrm>
            <a:off x="4310064" y="5500688"/>
            <a:ext cx="428625" cy="246062"/>
          </a:xfrm>
          <a:prstGeom prst="rect">
            <a:avLst/>
          </a:prstGeom>
          <a:noFill/>
          <a:ln>
            <a:noFill/>
          </a:ln>
        </p:spPr>
        <p:txBody>
          <a:bodyPr>
            <a:spAutoFit/>
          </a:bodyPr>
          <a:lstStyle/>
          <a:p>
            <a:pPr>
              <a:buFontTx/>
              <a:buNone/>
              <a:defRPr/>
            </a:pPr>
            <a:r>
              <a:rPr lang="en" sz="1000"/>
              <a:t>100</a:t>
            </a:r>
            <a:endParaRPr lang="en-US" sz="1000"/>
          </a:p>
        </p:txBody>
      </p:sp>
      <p:sp>
        <p:nvSpPr>
          <p:cNvPr id="36" name="TextBox 35">
            <a:extLst>
              <a:ext uri="{FF2B5EF4-FFF2-40B4-BE49-F238E27FC236}">
                <a16:creationId xmlns:a16="http://schemas.microsoft.com/office/drawing/2014/main" id="{3E7E4380-0E96-465E-8893-9CA2BA54E448}"/>
              </a:ext>
            </a:extLst>
          </p:cNvPr>
          <p:cNvSpPr txBox="1"/>
          <p:nvPr/>
        </p:nvSpPr>
        <p:spPr>
          <a:xfrm>
            <a:off x="3810000" y="5500688"/>
            <a:ext cx="357188" cy="246062"/>
          </a:xfrm>
          <a:prstGeom prst="rect">
            <a:avLst/>
          </a:prstGeom>
          <a:noFill/>
          <a:ln>
            <a:noFill/>
          </a:ln>
        </p:spPr>
        <p:txBody>
          <a:bodyPr>
            <a:spAutoFit/>
          </a:bodyPr>
          <a:lstStyle/>
          <a:p>
            <a:pPr>
              <a:buFontTx/>
              <a:buNone/>
              <a:defRPr/>
            </a:pPr>
            <a:r>
              <a:rPr lang="en" sz="1000"/>
              <a:t>10</a:t>
            </a:r>
            <a:endParaRPr lang="en-US" sz="1000"/>
          </a:p>
        </p:txBody>
      </p:sp>
      <p:sp>
        <p:nvSpPr>
          <p:cNvPr id="37" name="TextBox 36">
            <a:extLst>
              <a:ext uri="{FF2B5EF4-FFF2-40B4-BE49-F238E27FC236}">
                <a16:creationId xmlns:a16="http://schemas.microsoft.com/office/drawing/2014/main" id="{83A8AD34-D0BC-3E2B-5293-3AC4B6089530}"/>
              </a:ext>
            </a:extLst>
          </p:cNvPr>
          <p:cNvSpPr txBox="1"/>
          <p:nvPr/>
        </p:nvSpPr>
        <p:spPr>
          <a:xfrm>
            <a:off x="2595564" y="4160838"/>
            <a:ext cx="428625" cy="246062"/>
          </a:xfrm>
          <a:prstGeom prst="rect">
            <a:avLst/>
          </a:prstGeom>
          <a:noFill/>
          <a:ln>
            <a:noFill/>
          </a:ln>
        </p:spPr>
        <p:txBody>
          <a:bodyPr>
            <a:spAutoFit/>
          </a:bodyPr>
          <a:lstStyle/>
          <a:p>
            <a:pPr>
              <a:buFontTx/>
              <a:buNone/>
              <a:defRPr/>
            </a:pPr>
            <a:r>
              <a:rPr lang="en" sz="1000"/>
              <a:t>100</a:t>
            </a:r>
            <a:endParaRPr lang="en-US" sz="1000"/>
          </a:p>
        </p:txBody>
      </p:sp>
      <p:cxnSp>
        <p:nvCxnSpPr>
          <p:cNvPr id="39" name="Straight Connector 38">
            <a:extLst>
              <a:ext uri="{FF2B5EF4-FFF2-40B4-BE49-F238E27FC236}">
                <a16:creationId xmlns:a16="http://schemas.microsoft.com/office/drawing/2014/main" id="{73C0CE4A-114B-558F-2FE4-95D5FF6DFB57}"/>
              </a:ext>
            </a:extLst>
          </p:cNvPr>
          <p:cNvCxnSpPr/>
          <p:nvPr/>
        </p:nvCxnSpPr>
        <p:spPr bwMode="auto">
          <a:xfrm>
            <a:off x="3024189" y="4251326"/>
            <a:ext cx="1785937" cy="3175"/>
          </a:xfrm>
          <a:prstGeom prst="line">
            <a:avLst/>
          </a:prstGeom>
          <a:noFill/>
          <a:ln w="9525" cap="flat" cmpd="sng" algn="ctr">
            <a:solidFill>
              <a:schemeClr val="bg1">
                <a:lumMod val="65000"/>
              </a:schemeClr>
            </a:solidFill>
            <a:prstDash val="sysDot"/>
            <a:round/>
            <a:headEnd type="none" w="med" len="med"/>
            <a:tailEnd type="none" w="med" len="med"/>
          </a:ln>
          <a:effectLst/>
        </p:spPr>
      </p:cxnSp>
      <p:sp>
        <p:nvSpPr>
          <p:cNvPr id="23572" name="Freeform 53">
            <a:extLst>
              <a:ext uri="{FF2B5EF4-FFF2-40B4-BE49-F238E27FC236}">
                <a16:creationId xmlns:a16="http://schemas.microsoft.com/office/drawing/2014/main" id="{B9D69D41-329D-7D09-AF0B-010DBD901B7D}"/>
              </a:ext>
            </a:extLst>
          </p:cNvPr>
          <p:cNvSpPr>
            <a:spLocks noChangeArrowheads="1"/>
          </p:cNvSpPr>
          <p:nvPr/>
        </p:nvSpPr>
        <p:spPr bwMode="auto">
          <a:xfrm>
            <a:off x="3021013" y="4260851"/>
            <a:ext cx="971550" cy="1166813"/>
          </a:xfrm>
          <a:custGeom>
            <a:avLst/>
            <a:gdLst>
              <a:gd name="T0" fmla="*/ 0 w 972589"/>
              <a:gd name="T1" fmla="*/ 1144519 h 1167939"/>
              <a:gd name="T2" fmla="*/ 268232 w 972589"/>
              <a:gd name="T3" fmla="*/ 997887 h 1167939"/>
              <a:gd name="T4" fmla="*/ 447052 w 972589"/>
              <a:gd name="T5" fmla="*/ 346208 h 1167939"/>
              <a:gd name="T6" fmla="*/ 699028 w 972589"/>
              <a:gd name="T7" fmla="*/ 52950 h 1167939"/>
              <a:gd name="T8" fmla="*/ 951002 w 972589"/>
              <a:gd name="T9" fmla="*/ 28507 h 1167939"/>
              <a:gd name="T10" fmla="*/ 0 60000 65536"/>
              <a:gd name="T11" fmla="*/ 0 60000 65536"/>
              <a:gd name="T12" fmla="*/ 0 60000 65536"/>
              <a:gd name="T13" fmla="*/ 0 60000 65536"/>
              <a:gd name="T14" fmla="*/ 0 60000 65536"/>
              <a:gd name="T15" fmla="*/ 0 w 972589"/>
              <a:gd name="T16" fmla="*/ 0 h 1167939"/>
              <a:gd name="T17" fmla="*/ 972589 w 972589"/>
              <a:gd name="T18" fmla="*/ 1167939 h 1167939"/>
            </a:gdLst>
            <a:ahLst/>
            <a:cxnLst>
              <a:cxn ang="T10">
                <a:pos x="T0" y="T1"/>
              </a:cxn>
              <a:cxn ang="T11">
                <a:pos x="T2" y="T3"/>
              </a:cxn>
              <a:cxn ang="T12">
                <a:pos x="T4" y="T5"/>
              </a:cxn>
              <a:cxn ang="T13">
                <a:pos x="T6" y="T7"/>
              </a:cxn>
              <a:cxn ang="T14">
                <a:pos x="T8" y="T9"/>
              </a:cxn>
            </a:cxnLst>
            <a:rect l="T15" t="T16" r="T17" b="T18"/>
            <a:pathLst>
              <a:path w="972589" h="1167939">
                <a:moveTo>
                  <a:pt x="0" y="1167939"/>
                </a:moveTo>
                <a:cubicBezTo>
                  <a:pt x="99060" y="1161012"/>
                  <a:pt x="198120" y="1154085"/>
                  <a:pt x="274320" y="1018310"/>
                </a:cubicBezTo>
                <a:cubicBezTo>
                  <a:pt x="350520" y="882536"/>
                  <a:pt x="383771" y="514005"/>
                  <a:pt x="457200" y="353292"/>
                </a:cubicBezTo>
                <a:cubicBezTo>
                  <a:pt x="530629" y="192579"/>
                  <a:pt x="628996" y="108066"/>
                  <a:pt x="714894" y="54033"/>
                </a:cubicBezTo>
                <a:cubicBezTo>
                  <a:pt x="800792" y="0"/>
                  <a:pt x="886690" y="14547"/>
                  <a:pt x="972589" y="29095"/>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57" name="Freeform 56">
            <a:extLst>
              <a:ext uri="{FF2B5EF4-FFF2-40B4-BE49-F238E27FC236}">
                <a16:creationId xmlns:a16="http://schemas.microsoft.com/office/drawing/2014/main" id="{DFF9BA9C-C38B-2A90-D9D1-A479BBC17D02}"/>
              </a:ext>
            </a:extLst>
          </p:cNvPr>
          <p:cNvSpPr/>
          <p:nvPr/>
        </p:nvSpPr>
        <p:spPr bwMode="auto">
          <a:xfrm>
            <a:off x="3022601" y="4238625"/>
            <a:ext cx="923925" cy="1193800"/>
          </a:xfrm>
          <a:custGeom>
            <a:avLst/>
            <a:gdLst>
              <a:gd name="connsiteX0" fmla="*/ 0 w 923827"/>
              <a:gd name="connsiteY0" fmla="*/ 1181492 h 1194061"/>
              <a:gd name="connsiteX1" fmla="*/ 311084 w 923827"/>
              <a:gd name="connsiteY1" fmla="*/ 1049517 h 1194061"/>
              <a:gd name="connsiteX2" fmla="*/ 537328 w 923827"/>
              <a:gd name="connsiteY2" fmla="*/ 314226 h 1194061"/>
              <a:gd name="connsiteX3" fmla="*/ 735291 w 923827"/>
              <a:gd name="connsiteY3" fmla="*/ 50276 h 1194061"/>
              <a:gd name="connsiteX4" fmla="*/ 923827 w 923827"/>
              <a:gd name="connsiteY4" fmla="*/ 12569 h 11940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827" h="1194061">
                <a:moveTo>
                  <a:pt x="0" y="1181492"/>
                </a:moveTo>
                <a:cubicBezTo>
                  <a:pt x="110764" y="1187776"/>
                  <a:pt x="221529" y="1194061"/>
                  <a:pt x="311084" y="1049517"/>
                </a:cubicBezTo>
                <a:cubicBezTo>
                  <a:pt x="400639" y="904973"/>
                  <a:pt x="466627" y="480766"/>
                  <a:pt x="537328" y="314226"/>
                </a:cubicBezTo>
                <a:cubicBezTo>
                  <a:pt x="608029" y="147686"/>
                  <a:pt x="670875" y="100552"/>
                  <a:pt x="735291" y="50276"/>
                </a:cubicBezTo>
                <a:cubicBezTo>
                  <a:pt x="799708" y="0"/>
                  <a:pt x="861767" y="6284"/>
                  <a:pt x="923827" y="12569"/>
                </a:cubicBezTo>
              </a:path>
            </a:pathLst>
          </a:custGeom>
          <a:noFill/>
          <a:ln w="9525" cap="flat" cmpd="sng" algn="ctr">
            <a:solidFill>
              <a:schemeClr val="accent6">
                <a:lumMod val="75000"/>
              </a:schemeClr>
            </a:solidFill>
            <a:prstDash val="solid"/>
            <a:round/>
            <a:headEnd type="none" w="med" len="med"/>
            <a:tailEnd type="none" w="med" len="med"/>
          </a:ln>
          <a:effectLst/>
        </p:spPr>
        <p:txBody>
          <a:bodyPr/>
          <a:lstStyle/>
          <a:p>
            <a:pPr marL="342900" indent="-342900">
              <a:defRPr/>
            </a:pPr>
            <a:endParaRPr lang="en-US">
              <a:latin typeface="Times New Roman" charset="0"/>
            </a:endParaRPr>
          </a:p>
        </p:txBody>
      </p:sp>
      <p:cxnSp>
        <p:nvCxnSpPr>
          <p:cNvPr id="60" name="Straight Connector 59">
            <a:extLst>
              <a:ext uri="{FF2B5EF4-FFF2-40B4-BE49-F238E27FC236}">
                <a16:creationId xmlns:a16="http://schemas.microsoft.com/office/drawing/2014/main" id="{3E697266-4338-33CA-C91F-4A3682B54C8C}"/>
              </a:ext>
            </a:extLst>
          </p:cNvPr>
          <p:cNvCxnSpPr/>
          <p:nvPr/>
        </p:nvCxnSpPr>
        <p:spPr bwMode="auto">
          <a:xfrm>
            <a:off x="3024189" y="4545014"/>
            <a:ext cx="1785937" cy="1587"/>
          </a:xfrm>
          <a:prstGeom prst="line">
            <a:avLst/>
          </a:prstGeom>
          <a:noFill/>
          <a:ln w="9525" cap="flat" cmpd="sng" algn="ctr">
            <a:solidFill>
              <a:schemeClr val="bg1">
                <a:lumMod val="65000"/>
              </a:schemeClr>
            </a:solidFill>
            <a:prstDash val="sysDot"/>
            <a:round/>
            <a:headEnd type="none" w="med" len="med"/>
            <a:tailEnd type="none" w="med" len="med"/>
          </a:ln>
          <a:effectLst/>
        </p:spPr>
      </p:cxnSp>
      <p:sp>
        <p:nvSpPr>
          <p:cNvPr id="23575" name="Freeform 72">
            <a:extLst>
              <a:ext uri="{FF2B5EF4-FFF2-40B4-BE49-F238E27FC236}">
                <a16:creationId xmlns:a16="http://schemas.microsoft.com/office/drawing/2014/main" id="{6018A3BA-0DB4-DCAA-997C-B7EEE351B157}"/>
              </a:ext>
            </a:extLst>
          </p:cNvPr>
          <p:cNvSpPr>
            <a:spLocks noChangeArrowheads="1"/>
          </p:cNvSpPr>
          <p:nvPr/>
        </p:nvSpPr>
        <p:spPr bwMode="auto">
          <a:xfrm>
            <a:off x="3022601" y="4643439"/>
            <a:ext cx="930275" cy="776287"/>
          </a:xfrm>
          <a:custGeom>
            <a:avLst/>
            <a:gdLst>
              <a:gd name="T0" fmla="*/ 0 w 772998"/>
              <a:gd name="T1" fmla="*/ 2427946 h 735290"/>
              <a:gd name="T2" fmla="*/ 23835591 w 772998"/>
              <a:gd name="T3" fmla="*/ 1929903 h 735290"/>
              <a:gd name="T4" fmla="*/ 45454153 w 772998"/>
              <a:gd name="T5" fmla="*/ 0 h 735290"/>
              <a:gd name="T6" fmla="*/ 0 60000 65536"/>
              <a:gd name="T7" fmla="*/ 0 60000 65536"/>
              <a:gd name="T8" fmla="*/ 0 60000 65536"/>
              <a:gd name="T9" fmla="*/ 0 w 772998"/>
              <a:gd name="T10" fmla="*/ 0 h 735290"/>
              <a:gd name="T11" fmla="*/ 772998 w 772998"/>
              <a:gd name="T12" fmla="*/ 735290 h 735290"/>
            </a:gdLst>
            <a:ahLst/>
            <a:cxnLst>
              <a:cxn ang="T6">
                <a:pos x="T0" y="T1"/>
              </a:cxn>
              <a:cxn ang="T7">
                <a:pos x="T2" y="T3"/>
              </a:cxn>
              <a:cxn ang="T8">
                <a:pos x="T4" y="T5"/>
              </a:cxn>
            </a:cxnLst>
            <a:rect l="T9" t="T10" r="T11" b="T12"/>
            <a:pathLst>
              <a:path w="772998" h="735290">
                <a:moveTo>
                  <a:pt x="0" y="735290"/>
                </a:moveTo>
                <a:cubicBezTo>
                  <a:pt x="138259" y="721150"/>
                  <a:pt x="276519" y="707010"/>
                  <a:pt x="405352" y="584462"/>
                </a:cubicBezTo>
                <a:cubicBezTo>
                  <a:pt x="534185" y="461914"/>
                  <a:pt x="653591" y="230957"/>
                  <a:pt x="772998"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23576" name="Freeform 74">
            <a:extLst>
              <a:ext uri="{FF2B5EF4-FFF2-40B4-BE49-F238E27FC236}">
                <a16:creationId xmlns:a16="http://schemas.microsoft.com/office/drawing/2014/main" id="{FF7567BB-D9C6-559A-BF01-F00DACA170BB}"/>
              </a:ext>
            </a:extLst>
          </p:cNvPr>
          <p:cNvSpPr>
            <a:spLocks noChangeArrowheads="1"/>
          </p:cNvSpPr>
          <p:nvPr/>
        </p:nvSpPr>
        <p:spPr bwMode="auto">
          <a:xfrm>
            <a:off x="3022601" y="4600575"/>
            <a:ext cx="1223963" cy="819150"/>
          </a:xfrm>
          <a:custGeom>
            <a:avLst/>
            <a:gdLst>
              <a:gd name="T0" fmla="*/ 0 w 1259576"/>
              <a:gd name="T1" fmla="*/ 578146 h 832907"/>
              <a:gd name="T2" fmla="*/ 280641 w 1259576"/>
              <a:gd name="T3" fmla="*/ 473454 h 832907"/>
              <a:gd name="T4" fmla="*/ 470049 w 1259576"/>
              <a:gd name="T5" fmla="*/ 231890 h 832907"/>
              <a:gd name="T6" fmla="*/ 0 60000 65536"/>
              <a:gd name="T7" fmla="*/ 0 60000 65536"/>
              <a:gd name="T8" fmla="*/ 0 60000 65536"/>
              <a:gd name="T9" fmla="*/ 0 w 1259576"/>
              <a:gd name="T10" fmla="*/ 0 h 832907"/>
              <a:gd name="T11" fmla="*/ 1259576 w 1259576"/>
              <a:gd name="T12" fmla="*/ 832907 h 832907"/>
            </a:gdLst>
            <a:ahLst/>
            <a:cxnLst>
              <a:cxn ang="T6">
                <a:pos x="T0" y="T1"/>
              </a:cxn>
              <a:cxn ang="T7">
                <a:pos x="T2" y="T3"/>
              </a:cxn>
              <a:cxn ang="T8">
                <a:pos x="T4" y="T5"/>
              </a:cxn>
            </a:cxnLst>
            <a:rect l="T9" t="T10" r="T11" b="T12"/>
            <a:pathLst>
              <a:path w="1259576" h="832907">
                <a:moveTo>
                  <a:pt x="0" y="832907"/>
                </a:moveTo>
                <a:cubicBezTo>
                  <a:pt x="196392" y="817196"/>
                  <a:pt x="380537" y="765218"/>
                  <a:pt x="527901" y="682079"/>
                </a:cubicBezTo>
                <a:cubicBezTo>
                  <a:pt x="675265" y="598940"/>
                  <a:pt x="1259576" y="0"/>
                  <a:pt x="884184" y="334073"/>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80" name="TextBox 79">
            <a:extLst>
              <a:ext uri="{FF2B5EF4-FFF2-40B4-BE49-F238E27FC236}">
                <a16:creationId xmlns:a16="http://schemas.microsoft.com/office/drawing/2014/main" id="{24B5FFC6-5DCA-97E0-AA40-8EFC30604734}"/>
              </a:ext>
            </a:extLst>
          </p:cNvPr>
          <p:cNvSpPr txBox="1"/>
          <p:nvPr/>
        </p:nvSpPr>
        <p:spPr>
          <a:xfrm>
            <a:off x="4167189" y="4357689"/>
            <a:ext cx="3571875" cy="276225"/>
          </a:xfrm>
          <a:prstGeom prst="rect">
            <a:avLst/>
          </a:prstGeom>
          <a:noFill/>
          <a:ln>
            <a:noFill/>
          </a:ln>
        </p:spPr>
        <p:txBody>
          <a:bodyPr>
            <a:spAutoFit/>
          </a:bodyPr>
          <a:lstStyle/>
          <a:p>
            <a:pPr>
              <a:buFontTx/>
              <a:buNone/>
              <a:defRPr/>
            </a:pPr>
            <a:r>
              <a:rPr lang="en" sz="1200" b="1">
                <a:solidFill>
                  <a:srgbClr val="547E00"/>
                </a:solidFill>
              </a:rPr>
              <a:t>full agonist + competitive antagonist</a:t>
            </a:r>
            <a:endParaRPr lang="en-US" sz="1200" b="1">
              <a:solidFill>
                <a:srgbClr val="547E00"/>
              </a:solidFill>
            </a:endParaRPr>
          </a:p>
        </p:txBody>
      </p:sp>
      <p:sp>
        <p:nvSpPr>
          <p:cNvPr id="28" name="Freeform 27">
            <a:extLst>
              <a:ext uri="{FF2B5EF4-FFF2-40B4-BE49-F238E27FC236}">
                <a16:creationId xmlns:a16="http://schemas.microsoft.com/office/drawing/2014/main" id="{BB942D55-FB00-76D0-DAED-89569EE3F407}"/>
              </a:ext>
            </a:extLst>
          </p:cNvPr>
          <p:cNvSpPr/>
          <p:nvPr/>
        </p:nvSpPr>
        <p:spPr bwMode="auto">
          <a:xfrm>
            <a:off x="3452814" y="4243388"/>
            <a:ext cx="923925" cy="1193800"/>
          </a:xfrm>
          <a:custGeom>
            <a:avLst/>
            <a:gdLst>
              <a:gd name="connsiteX0" fmla="*/ 0 w 923827"/>
              <a:gd name="connsiteY0" fmla="*/ 1181492 h 1194061"/>
              <a:gd name="connsiteX1" fmla="*/ 311084 w 923827"/>
              <a:gd name="connsiteY1" fmla="*/ 1049517 h 1194061"/>
              <a:gd name="connsiteX2" fmla="*/ 537328 w 923827"/>
              <a:gd name="connsiteY2" fmla="*/ 314226 h 1194061"/>
              <a:gd name="connsiteX3" fmla="*/ 735291 w 923827"/>
              <a:gd name="connsiteY3" fmla="*/ 50276 h 1194061"/>
              <a:gd name="connsiteX4" fmla="*/ 923827 w 923827"/>
              <a:gd name="connsiteY4" fmla="*/ 12569 h 11940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827" h="1194061">
                <a:moveTo>
                  <a:pt x="0" y="1181492"/>
                </a:moveTo>
                <a:cubicBezTo>
                  <a:pt x="110764" y="1187776"/>
                  <a:pt x="221529" y="1194061"/>
                  <a:pt x="311084" y="1049517"/>
                </a:cubicBezTo>
                <a:cubicBezTo>
                  <a:pt x="400639" y="904973"/>
                  <a:pt x="466627" y="480766"/>
                  <a:pt x="537328" y="314226"/>
                </a:cubicBezTo>
                <a:cubicBezTo>
                  <a:pt x="608029" y="147686"/>
                  <a:pt x="670875" y="100552"/>
                  <a:pt x="735291" y="50276"/>
                </a:cubicBezTo>
                <a:cubicBezTo>
                  <a:pt x="799708" y="0"/>
                  <a:pt x="861767" y="6284"/>
                  <a:pt x="923827" y="12569"/>
                </a:cubicBezTo>
              </a:path>
            </a:pathLst>
          </a:custGeom>
          <a:noFill/>
          <a:ln w="9525" cap="flat" cmpd="sng" algn="ctr">
            <a:solidFill>
              <a:schemeClr val="accent1">
                <a:lumMod val="50000"/>
              </a:schemeClr>
            </a:solidFill>
            <a:prstDash val="solid"/>
            <a:round/>
            <a:headEnd type="none" w="med" len="med"/>
            <a:tailEnd type="none" w="med" len="med"/>
          </a:ln>
          <a:effectLst/>
        </p:spPr>
        <p:txBody>
          <a:bodyPr/>
          <a:lstStyle/>
          <a:p>
            <a:pPr marL="342900" indent="-342900">
              <a:defRPr/>
            </a:pPr>
            <a:endParaRPr lang="en-US">
              <a:latin typeface="Times New Roman" charset="0"/>
            </a:endParaRPr>
          </a:p>
        </p:txBody>
      </p:sp>
      <p:sp>
        <p:nvSpPr>
          <p:cNvPr id="29" name="TextBox 28">
            <a:extLst>
              <a:ext uri="{FF2B5EF4-FFF2-40B4-BE49-F238E27FC236}">
                <a16:creationId xmlns:a16="http://schemas.microsoft.com/office/drawing/2014/main" id="{D38FFE98-E4F2-499B-406D-9EEC4FA219A8}"/>
              </a:ext>
            </a:extLst>
          </p:cNvPr>
          <p:cNvSpPr txBox="1"/>
          <p:nvPr/>
        </p:nvSpPr>
        <p:spPr>
          <a:xfrm>
            <a:off x="3238500" y="3929064"/>
            <a:ext cx="1714500" cy="276225"/>
          </a:xfrm>
          <a:prstGeom prst="rect">
            <a:avLst/>
          </a:prstGeom>
          <a:noFill/>
          <a:ln>
            <a:noFill/>
          </a:ln>
        </p:spPr>
        <p:txBody>
          <a:bodyPr>
            <a:spAutoFit/>
          </a:bodyPr>
          <a:lstStyle/>
          <a:p>
            <a:pPr>
              <a:buFontTx/>
              <a:buNone/>
              <a:defRPr/>
            </a:pPr>
            <a:r>
              <a:rPr lang="en" sz="1200" b="1">
                <a:solidFill>
                  <a:schemeClr val="accent6">
                    <a:lumMod val="75000"/>
                  </a:schemeClr>
                </a:solidFill>
              </a:rPr>
              <a:t>full agonist</a:t>
            </a:r>
            <a:endParaRPr lang="en-US" sz="1200" b="1">
              <a:solidFill>
                <a:schemeClr val="accent6">
                  <a:lumMod val="75000"/>
                </a:schemeClr>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A6BA29B9-AAD7-C234-969D-A36E6966FEFA}"/>
              </a:ext>
            </a:extLst>
          </p:cNvPr>
          <p:cNvSpPr>
            <a:spLocks noGrp="1"/>
          </p:cNvSpPr>
          <p:nvPr>
            <p:ph type="title"/>
          </p:nvPr>
        </p:nvSpPr>
        <p:spPr>
          <a:xfrm>
            <a:off x="1524000" y="1"/>
            <a:ext cx="9144000" cy="1096963"/>
          </a:xfrm>
          <a:blipFill dpi="0" rotWithShape="1">
            <a:blip r:embed="rId2">
              <a:alphaModFix amt="50000"/>
            </a:blip>
            <a:srcRect/>
            <a:tile tx="0" ty="0" sx="100000" sy="100000" flip="none" algn="tl"/>
          </a:blipFill>
        </p:spPr>
        <p:txBody>
          <a:bodyPr>
            <a:normAutofit fontScale="90000"/>
          </a:bodyPr>
          <a:lstStyle/>
          <a:p>
            <a:pPr>
              <a:defRPr/>
            </a:pPr>
            <a:br>
              <a:rPr lang="sr-Cyrl-CS" sz="3200" b="1"/>
            </a:br>
            <a:br>
              <a:rPr lang="sr-Cyrl-CS" sz="3200" b="1"/>
            </a:br>
            <a:r>
              <a:rPr lang="en" sz="2000" b="1">
                <a:solidFill>
                  <a:schemeClr val="accent6">
                    <a:lumMod val="75000"/>
                  </a:schemeClr>
                </a:solidFill>
              </a:rPr>
              <a:t>ANTAGONISTS</a:t>
            </a:r>
            <a:br>
              <a:rPr lang="sr-Cyrl-CS" b="1"/>
            </a:br>
            <a:endParaRPr lang="en-US"/>
          </a:p>
        </p:txBody>
      </p:sp>
      <p:sp>
        <p:nvSpPr>
          <p:cNvPr id="24579" name="Content Placeholder 2">
            <a:extLst>
              <a:ext uri="{FF2B5EF4-FFF2-40B4-BE49-F238E27FC236}">
                <a16:creationId xmlns:a16="http://schemas.microsoft.com/office/drawing/2014/main" id="{2288D5DD-A68E-857F-382A-27B10310AC29}"/>
              </a:ext>
            </a:extLst>
          </p:cNvPr>
          <p:cNvSpPr>
            <a:spLocks noGrp="1"/>
          </p:cNvSpPr>
          <p:nvPr>
            <p:ph idx="1"/>
          </p:nvPr>
        </p:nvSpPr>
        <p:spPr>
          <a:xfrm>
            <a:off x="1524000" y="1071564"/>
            <a:ext cx="9144000" cy="5786437"/>
          </a:xfrm>
          <a:blipFill dpi="0" rotWithShape="1">
            <a:blip r:embed="rId2">
              <a:alphaModFix amt="53000"/>
            </a:blip>
            <a:srcRect/>
            <a:tile tx="0" ty="0" sx="100000" sy="100000" flip="none" algn="tl"/>
          </a:blipFill>
        </p:spPr>
        <p:txBody>
          <a:bodyPr/>
          <a:lstStyle/>
          <a:p>
            <a:pPr>
              <a:buFontTx/>
              <a:buNone/>
            </a:pPr>
            <a:r>
              <a:rPr lang="en" altLang="en-US" sz="1600"/>
              <a:t>   </a:t>
            </a:r>
          </a:p>
          <a:p>
            <a:pPr>
              <a:buFontTx/>
              <a:buNone/>
            </a:pPr>
            <a:r>
              <a:rPr lang="en" altLang="en-US" sz="1600"/>
              <a:t>          </a:t>
            </a:r>
            <a:r>
              <a:rPr lang="en" altLang="en-US" sz="1600" b="1">
                <a:solidFill>
                  <a:srgbClr val="C00000"/>
                </a:solidFill>
              </a:rPr>
              <a:t>The non-competitive antagonist </a:t>
            </a:r>
            <a:r>
              <a:rPr lang="en" altLang="en-US" sz="1600"/>
              <a:t>binds to the receptors by strong (covalent) bonds ( </a:t>
            </a:r>
            <a:r>
              <a:rPr lang="en" altLang="en-US" sz="1600">
                <a:solidFill>
                  <a:srgbClr val="C00000"/>
                </a:solidFill>
              </a:rPr>
              <a:t>irreversibly </a:t>
            </a:r>
            <a:r>
              <a:rPr lang="en" altLang="en-US" sz="1600"/>
              <a:t>) or so </a:t>
            </a:r>
            <a:r>
              <a:rPr lang="en" altLang="en-US" sz="1600">
                <a:latin typeface="MS Reference Sans Serif" panose="020B0604030504040204" pitchFamily="34" charset="0"/>
              </a:rPr>
              <a:t>" </a:t>
            </a:r>
            <a:r>
              <a:rPr lang="en" altLang="en-US" sz="1600"/>
              <a:t>tightly </a:t>
            </a:r>
            <a:r>
              <a:rPr lang="en" altLang="en-US" sz="1600">
                <a:latin typeface="MS Reference Sans Serif" panose="020B0604030504040204" pitchFamily="34" charset="0"/>
              </a:rPr>
              <a:t>" </a:t>
            </a:r>
            <a:r>
              <a:rPr lang="en" altLang="en-US" sz="1600"/>
              <a:t>that the receptors become inaccessible to agonists. Due to the insufficient number of free receptors, increasing the concentration of the agonist does not suppress the action of the non-competitive antagonist and the maximal response is not achieved.</a:t>
            </a:r>
          </a:p>
          <a:p>
            <a:pPr>
              <a:buFontTx/>
              <a:buNone/>
            </a:pPr>
            <a:r>
              <a:rPr lang="en" altLang="en-US" sz="1600"/>
              <a:t>The degree of inhibition exerted by a non-competitive antagonist depends on its concentration.</a:t>
            </a:r>
          </a:p>
          <a:p>
            <a:pPr>
              <a:buFontTx/>
              <a:buNone/>
            </a:pPr>
            <a:r>
              <a:rPr lang="en" altLang="en-US" sz="1600"/>
              <a:t>Due to the irreversible binding to the receptors, the speed of restoration of the receptor is more important for the duration of the action of the non-competitive antagonist than the speed of elimination of the drug from the body.</a:t>
            </a:r>
          </a:p>
          <a:p>
            <a:pPr>
              <a:buFontTx/>
              <a:buNone/>
            </a:pPr>
            <a:r>
              <a:rPr lang="en" altLang="en-US" sz="1600"/>
              <a:t>           </a:t>
            </a:r>
          </a:p>
          <a:p>
            <a:pPr>
              <a:buFontTx/>
              <a:buNone/>
            </a:pPr>
            <a:r>
              <a:rPr lang="en" altLang="en-US" sz="1600"/>
              <a:t>    </a:t>
            </a:r>
          </a:p>
          <a:p>
            <a:pPr>
              <a:buFontTx/>
              <a:buNone/>
            </a:pPr>
            <a:r>
              <a:rPr lang="en" altLang="en-US" sz="1600"/>
              <a:t>          </a:t>
            </a:r>
          </a:p>
          <a:p>
            <a:pPr>
              <a:buFontTx/>
              <a:buNone/>
            </a:pPr>
            <a:r>
              <a:rPr lang="en" altLang="en-US" sz="1600"/>
              <a:t>   </a:t>
            </a:r>
          </a:p>
          <a:p>
            <a:pPr>
              <a:buFontTx/>
              <a:buNone/>
            </a:pPr>
            <a:r>
              <a:rPr lang="en" altLang="en-US" sz="1600" b="1"/>
              <a:t>   </a:t>
            </a:r>
          </a:p>
          <a:p>
            <a:pPr>
              <a:buFontTx/>
              <a:buNone/>
            </a:pPr>
            <a:r>
              <a:rPr lang="en" altLang="en-US" sz="1600"/>
              <a:t>   </a:t>
            </a:r>
          </a:p>
          <a:p>
            <a:pPr>
              <a:buFontTx/>
              <a:buNone/>
            </a:pPr>
            <a:r>
              <a:rPr lang="en" altLang="en-US" sz="1600"/>
              <a:t>   </a:t>
            </a:r>
            <a:endParaRPr lang="en-US" altLang="en-US" sz="1600"/>
          </a:p>
        </p:txBody>
      </p:sp>
      <p:cxnSp>
        <p:nvCxnSpPr>
          <p:cNvPr id="24580" name="Straight Arrow Connector 7">
            <a:extLst>
              <a:ext uri="{FF2B5EF4-FFF2-40B4-BE49-F238E27FC236}">
                <a16:creationId xmlns:a16="http://schemas.microsoft.com/office/drawing/2014/main" id="{09DA6C3A-6F76-EE8C-534A-17DCD443974E}"/>
              </a:ext>
            </a:extLst>
          </p:cNvPr>
          <p:cNvCxnSpPr>
            <a:cxnSpLocks noChangeShapeType="1"/>
          </p:cNvCxnSpPr>
          <p:nvPr/>
        </p:nvCxnSpPr>
        <p:spPr bwMode="auto">
          <a:xfrm>
            <a:off x="3024189" y="5429250"/>
            <a:ext cx="1857375" cy="1588"/>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4581" name="Straight Arrow Connector 9">
            <a:extLst>
              <a:ext uri="{FF2B5EF4-FFF2-40B4-BE49-F238E27FC236}">
                <a16:creationId xmlns:a16="http://schemas.microsoft.com/office/drawing/2014/main" id="{000A1098-53DC-3303-E738-10E9BBAAEE11}"/>
              </a:ext>
            </a:extLst>
          </p:cNvPr>
          <p:cNvCxnSpPr>
            <a:cxnSpLocks noChangeShapeType="1"/>
          </p:cNvCxnSpPr>
          <p:nvPr/>
        </p:nvCxnSpPr>
        <p:spPr bwMode="auto">
          <a:xfrm rot="5400000" flipH="1" flipV="1">
            <a:off x="2308225" y="4714875"/>
            <a:ext cx="1430338" cy="1588"/>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4582" name="Straight Connector 11">
            <a:extLst>
              <a:ext uri="{FF2B5EF4-FFF2-40B4-BE49-F238E27FC236}">
                <a16:creationId xmlns:a16="http://schemas.microsoft.com/office/drawing/2014/main" id="{730710C5-2178-C2E5-24EF-1D1DD973E891}"/>
              </a:ext>
            </a:extLst>
          </p:cNvPr>
          <p:cNvCxnSpPr>
            <a:cxnSpLocks noChangeShapeType="1"/>
          </p:cNvCxnSpPr>
          <p:nvPr/>
        </p:nvCxnSpPr>
        <p:spPr bwMode="auto">
          <a:xfrm rot="5400000">
            <a:off x="3417888" y="5465763"/>
            <a:ext cx="69850"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4583" name="Straight Connector 13">
            <a:extLst>
              <a:ext uri="{FF2B5EF4-FFF2-40B4-BE49-F238E27FC236}">
                <a16:creationId xmlns:a16="http://schemas.microsoft.com/office/drawing/2014/main" id="{68C0DCED-88C0-3181-C915-FABC6AA01241}"/>
              </a:ext>
            </a:extLst>
          </p:cNvPr>
          <p:cNvCxnSpPr>
            <a:cxnSpLocks noChangeShapeType="1"/>
          </p:cNvCxnSpPr>
          <p:nvPr/>
        </p:nvCxnSpPr>
        <p:spPr bwMode="auto">
          <a:xfrm rot="5400000">
            <a:off x="3917950" y="5464175"/>
            <a:ext cx="71438"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4584" name="Straight Connector 14">
            <a:extLst>
              <a:ext uri="{FF2B5EF4-FFF2-40B4-BE49-F238E27FC236}">
                <a16:creationId xmlns:a16="http://schemas.microsoft.com/office/drawing/2014/main" id="{5A563F8B-C150-FDB4-EFE7-C21484098BF7}"/>
              </a:ext>
            </a:extLst>
          </p:cNvPr>
          <p:cNvCxnSpPr>
            <a:cxnSpLocks noChangeShapeType="1"/>
          </p:cNvCxnSpPr>
          <p:nvPr/>
        </p:nvCxnSpPr>
        <p:spPr bwMode="auto">
          <a:xfrm rot="5400000">
            <a:off x="4417219" y="5464969"/>
            <a:ext cx="71438"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4585" name="Straight Connector 19">
            <a:extLst>
              <a:ext uri="{FF2B5EF4-FFF2-40B4-BE49-F238E27FC236}">
                <a16:creationId xmlns:a16="http://schemas.microsoft.com/office/drawing/2014/main" id="{B6EB2C50-0927-8EE1-1D36-D699743A127E}"/>
              </a:ext>
            </a:extLst>
          </p:cNvPr>
          <p:cNvCxnSpPr>
            <a:cxnSpLocks noChangeShapeType="1"/>
          </p:cNvCxnSpPr>
          <p:nvPr/>
        </p:nvCxnSpPr>
        <p:spPr bwMode="auto">
          <a:xfrm rot="10800000">
            <a:off x="2952750" y="4857750"/>
            <a:ext cx="71438"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4586" name="Straight Connector 20">
            <a:extLst>
              <a:ext uri="{FF2B5EF4-FFF2-40B4-BE49-F238E27FC236}">
                <a16:creationId xmlns:a16="http://schemas.microsoft.com/office/drawing/2014/main" id="{3E86E24F-C9BD-1915-1E78-D968BFC0ADAF}"/>
              </a:ext>
            </a:extLst>
          </p:cNvPr>
          <p:cNvCxnSpPr>
            <a:cxnSpLocks noChangeShapeType="1"/>
          </p:cNvCxnSpPr>
          <p:nvPr/>
        </p:nvCxnSpPr>
        <p:spPr bwMode="auto">
          <a:xfrm>
            <a:off x="2952750" y="4251325"/>
            <a:ext cx="71438"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30" name="TextBox 29">
            <a:extLst>
              <a:ext uri="{FF2B5EF4-FFF2-40B4-BE49-F238E27FC236}">
                <a16:creationId xmlns:a16="http://schemas.microsoft.com/office/drawing/2014/main" id="{FB44F76A-0EA5-3D2F-5D66-D931A65E215F}"/>
              </a:ext>
            </a:extLst>
          </p:cNvPr>
          <p:cNvSpPr txBox="1"/>
          <p:nvPr/>
        </p:nvSpPr>
        <p:spPr>
          <a:xfrm>
            <a:off x="2024063" y="3786188"/>
            <a:ext cx="1143000" cy="400050"/>
          </a:xfrm>
          <a:prstGeom prst="rect">
            <a:avLst/>
          </a:prstGeom>
          <a:noFill/>
          <a:ln>
            <a:noFill/>
          </a:ln>
        </p:spPr>
        <p:txBody>
          <a:bodyPr>
            <a:spAutoFit/>
          </a:bodyPr>
          <a:lstStyle/>
          <a:p>
            <a:pPr algn="ctr">
              <a:buFontTx/>
              <a:buNone/>
              <a:defRPr/>
            </a:pPr>
            <a:r>
              <a:rPr lang="en" sz="1000"/>
              <a:t>% of maximum response</a:t>
            </a:r>
            <a:endParaRPr lang="en-US" sz="1000"/>
          </a:p>
        </p:txBody>
      </p:sp>
      <p:sp>
        <p:nvSpPr>
          <p:cNvPr id="31" name="TextBox 30">
            <a:extLst>
              <a:ext uri="{FF2B5EF4-FFF2-40B4-BE49-F238E27FC236}">
                <a16:creationId xmlns:a16="http://schemas.microsoft.com/office/drawing/2014/main" id="{E5B06A97-E3A4-5AA8-E206-0DE37DFE5CC0}"/>
              </a:ext>
            </a:extLst>
          </p:cNvPr>
          <p:cNvSpPr txBox="1"/>
          <p:nvPr/>
        </p:nvSpPr>
        <p:spPr>
          <a:xfrm>
            <a:off x="4667251" y="5429251"/>
            <a:ext cx="1571625" cy="430213"/>
          </a:xfrm>
          <a:prstGeom prst="rect">
            <a:avLst/>
          </a:prstGeom>
          <a:noFill/>
          <a:ln>
            <a:noFill/>
          </a:ln>
        </p:spPr>
        <p:txBody>
          <a:bodyPr>
            <a:spAutoFit/>
          </a:bodyPr>
          <a:lstStyle/>
          <a:p>
            <a:pPr algn="ctr">
              <a:buFontTx/>
              <a:buNone/>
              <a:defRPr/>
            </a:pPr>
            <a:r>
              <a:rPr lang="en" sz="1100"/>
              <a:t>log. agonist concentration _</a:t>
            </a:r>
            <a:endParaRPr lang="en-US" sz="1100"/>
          </a:p>
        </p:txBody>
      </p:sp>
      <p:sp>
        <p:nvSpPr>
          <p:cNvPr id="32" name="TextBox 31">
            <a:extLst>
              <a:ext uri="{FF2B5EF4-FFF2-40B4-BE49-F238E27FC236}">
                <a16:creationId xmlns:a16="http://schemas.microsoft.com/office/drawing/2014/main" id="{3B53AFE7-C441-2986-A029-D5EABE42F1A2}"/>
              </a:ext>
            </a:extLst>
          </p:cNvPr>
          <p:cNvSpPr txBox="1"/>
          <p:nvPr/>
        </p:nvSpPr>
        <p:spPr>
          <a:xfrm>
            <a:off x="2881314" y="5500688"/>
            <a:ext cx="357187" cy="246062"/>
          </a:xfrm>
          <a:prstGeom prst="rect">
            <a:avLst/>
          </a:prstGeom>
          <a:noFill/>
          <a:ln>
            <a:noFill/>
          </a:ln>
        </p:spPr>
        <p:txBody>
          <a:bodyPr>
            <a:spAutoFit/>
          </a:bodyPr>
          <a:lstStyle/>
          <a:p>
            <a:pPr>
              <a:buFontTx/>
              <a:buNone/>
              <a:defRPr/>
            </a:pPr>
            <a:r>
              <a:rPr lang="en" sz="1000"/>
              <a:t>0.1</a:t>
            </a:r>
            <a:endParaRPr lang="en-US" sz="1000"/>
          </a:p>
        </p:txBody>
      </p:sp>
      <p:sp>
        <p:nvSpPr>
          <p:cNvPr id="33" name="TextBox 32">
            <a:extLst>
              <a:ext uri="{FF2B5EF4-FFF2-40B4-BE49-F238E27FC236}">
                <a16:creationId xmlns:a16="http://schemas.microsoft.com/office/drawing/2014/main" id="{6B1DC6BF-1AC4-0D06-AFEF-3A095628C07D}"/>
              </a:ext>
            </a:extLst>
          </p:cNvPr>
          <p:cNvSpPr txBox="1"/>
          <p:nvPr/>
        </p:nvSpPr>
        <p:spPr>
          <a:xfrm>
            <a:off x="2667000" y="4714876"/>
            <a:ext cx="357188" cy="246063"/>
          </a:xfrm>
          <a:prstGeom prst="rect">
            <a:avLst/>
          </a:prstGeom>
          <a:noFill/>
          <a:ln>
            <a:noFill/>
          </a:ln>
        </p:spPr>
        <p:txBody>
          <a:bodyPr>
            <a:spAutoFit/>
          </a:bodyPr>
          <a:lstStyle/>
          <a:p>
            <a:pPr>
              <a:buFontTx/>
              <a:buNone/>
              <a:defRPr/>
            </a:pPr>
            <a:r>
              <a:rPr lang="en" sz="1000"/>
              <a:t>50</a:t>
            </a:r>
            <a:endParaRPr lang="en-US" sz="1000"/>
          </a:p>
        </p:txBody>
      </p:sp>
      <p:sp>
        <p:nvSpPr>
          <p:cNvPr id="34" name="TextBox 33">
            <a:extLst>
              <a:ext uri="{FF2B5EF4-FFF2-40B4-BE49-F238E27FC236}">
                <a16:creationId xmlns:a16="http://schemas.microsoft.com/office/drawing/2014/main" id="{482079F2-549D-060D-5A40-5BBFEBBBF264}"/>
              </a:ext>
            </a:extLst>
          </p:cNvPr>
          <p:cNvSpPr txBox="1"/>
          <p:nvPr/>
        </p:nvSpPr>
        <p:spPr>
          <a:xfrm>
            <a:off x="3270251" y="5486401"/>
            <a:ext cx="428625" cy="246063"/>
          </a:xfrm>
          <a:prstGeom prst="rect">
            <a:avLst/>
          </a:prstGeom>
          <a:noFill/>
          <a:ln>
            <a:noFill/>
          </a:ln>
        </p:spPr>
        <p:txBody>
          <a:bodyPr>
            <a:spAutoFit/>
          </a:bodyPr>
          <a:lstStyle/>
          <a:p>
            <a:pPr>
              <a:buFontTx/>
              <a:buNone/>
              <a:defRPr/>
            </a:pPr>
            <a:r>
              <a:rPr lang="en" sz="1000"/>
              <a:t>1</a:t>
            </a:r>
            <a:endParaRPr lang="en-US" sz="1000"/>
          </a:p>
        </p:txBody>
      </p:sp>
      <p:sp>
        <p:nvSpPr>
          <p:cNvPr id="35" name="TextBox 34">
            <a:extLst>
              <a:ext uri="{FF2B5EF4-FFF2-40B4-BE49-F238E27FC236}">
                <a16:creationId xmlns:a16="http://schemas.microsoft.com/office/drawing/2014/main" id="{56357CCD-57B2-52A7-36D3-24477FC08899}"/>
              </a:ext>
            </a:extLst>
          </p:cNvPr>
          <p:cNvSpPr txBox="1"/>
          <p:nvPr/>
        </p:nvSpPr>
        <p:spPr>
          <a:xfrm>
            <a:off x="4310064" y="5500688"/>
            <a:ext cx="428625" cy="246062"/>
          </a:xfrm>
          <a:prstGeom prst="rect">
            <a:avLst/>
          </a:prstGeom>
          <a:noFill/>
          <a:ln>
            <a:noFill/>
          </a:ln>
        </p:spPr>
        <p:txBody>
          <a:bodyPr>
            <a:spAutoFit/>
          </a:bodyPr>
          <a:lstStyle/>
          <a:p>
            <a:pPr>
              <a:buFontTx/>
              <a:buNone/>
              <a:defRPr/>
            </a:pPr>
            <a:r>
              <a:rPr lang="en" sz="1000"/>
              <a:t>100</a:t>
            </a:r>
            <a:endParaRPr lang="en-US" sz="1000"/>
          </a:p>
        </p:txBody>
      </p:sp>
      <p:sp>
        <p:nvSpPr>
          <p:cNvPr id="36" name="TextBox 35">
            <a:extLst>
              <a:ext uri="{FF2B5EF4-FFF2-40B4-BE49-F238E27FC236}">
                <a16:creationId xmlns:a16="http://schemas.microsoft.com/office/drawing/2014/main" id="{8E4AD982-9353-CDAB-0D65-0B44A20AEDCE}"/>
              </a:ext>
            </a:extLst>
          </p:cNvPr>
          <p:cNvSpPr txBox="1"/>
          <p:nvPr/>
        </p:nvSpPr>
        <p:spPr>
          <a:xfrm>
            <a:off x="3810000" y="5500688"/>
            <a:ext cx="357188" cy="246062"/>
          </a:xfrm>
          <a:prstGeom prst="rect">
            <a:avLst/>
          </a:prstGeom>
          <a:noFill/>
          <a:ln>
            <a:noFill/>
          </a:ln>
        </p:spPr>
        <p:txBody>
          <a:bodyPr>
            <a:spAutoFit/>
          </a:bodyPr>
          <a:lstStyle/>
          <a:p>
            <a:pPr>
              <a:buFontTx/>
              <a:buNone/>
              <a:defRPr/>
            </a:pPr>
            <a:r>
              <a:rPr lang="en" sz="1000"/>
              <a:t>10</a:t>
            </a:r>
            <a:endParaRPr lang="en-US" sz="1000"/>
          </a:p>
        </p:txBody>
      </p:sp>
      <p:sp>
        <p:nvSpPr>
          <p:cNvPr id="37" name="TextBox 36">
            <a:extLst>
              <a:ext uri="{FF2B5EF4-FFF2-40B4-BE49-F238E27FC236}">
                <a16:creationId xmlns:a16="http://schemas.microsoft.com/office/drawing/2014/main" id="{2ED2290C-8677-B7D2-7154-39EC0BA71848}"/>
              </a:ext>
            </a:extLst>
          </p:cNvPr>
          <p:cNvSpPr txBox="1"/>
          <p:nvPr/>
        </p:nvSpPr>
        <p:spPr>
          <a:xfrm>
            <a:off x="2595564" y="4160838"/>
            <a:ext cx="428625" cy="246062"/>
          </a:xfrm>
          <a:prstGeom prst="rect">
            <a:avLst/>
          </a:prstGeom>
          <a:noFill/>
          <a:ln>
            <a:noFill/>
          </a:ln>
        </p:spPr>
        <p:txBody>
          <a:bodyPr>
            <a:spAutoFit/>
          </a:bodyPr>
          <a:lstStyle/>
          <a:p>
            <a:pPr>
              <a:buFontTx/>
              <a:buNone/>
              <a:defRPr/>
            </a:pPr>
            <a:r>
              <a:rPr lang="en" sz="1000"/>
              <a:t>100</a:t>
            </a:r>
            <a:endParaRPr lang="en-US" sz="1000"/>
          </a:p>
        </p:txBody>
      </p:sp>
      <p:cxnSp>
        <p:nvCxnSpPr>
          <p:cNvPr id="39" name="Straight Connector 38">
            <a:extLst>
              <a:ext uri="{FF2B5EF4-FFF2-40B4-BE49-F238E27FC236}">
                <a16:creationId xmlns:a16="http://schemas.microsoft.com/office/drawing/2014/main" id="{EFC467E0-360C-617A-14D1-126E7EAA05F5}"/>
              </a:ext>
            </a:extLst>
          </p:cNvPr>
          <p:cNvCxnSpPr/>
          <p:nvPr/>
        </p:nvCxnSpPr>
        <p:spPr bwMode="auto">
          <a:xfrm>
            <a:off x="3024189" y="4251326"/>
            <a:ext cx="1785937" cy="3175"/>
          </a:xfrm>
          <a:prstGeom prst="line">
            <a:avLst/>
          </a:prstGeom>
          <a:noFill/>
          <a:ln w="9525" cap="flat" cmpd="sng" algn="ctr">
            <a:solidFill>
              <a:schemeClr val="bg1">
                <a:lumMod val="65000"/>
              </a:schemeClr>
            </a:solidFill>
            <a:prstDash val="sysDot"/>
            <a:round/>
            <a:headEnd type="none" w="med" len="med"/>
            <a:tailEnd type="none" w="med" len="med"/>
          </a:ln>
          <a:effectLst/>
        </p:spPr>
      </p:cxnSp>
      <p:sp>
        <p:nvSpPr>
          <p:cNvPr id="24596" name="Freeform 53">
            <a:extLst>
              <a:ext uri="{FF2B5EF4-FFF2-40B4-BE49-F238E27FC236}">
                <a16:creationId xmlns:a16="http://schemas.microsoft.com/office/drawing/2014/main" id="{4322165F-268A-662B-CF6F-7848C5438AED}"/>
              </a:ext>
            </a:extLst>
          </p:cNvPr>
          <p:cNvSpPr>
            <a:spLocks noChangeArrowheads="1"/>
          </p:cNvSpPr>
          <p:nvPr/>
        </p:nvSpPr>
        <p:spPr bwMode="auto">
          <a:xfrm>
            <a:off x="3021013" y="4260851"/>
            <a:ext cx="971550" cy="1166813"/>
          </a:xfrm>
          <a:custGeom>
            <a:avLst/>
            <a:gdLst>
              <a:gd name="T0" fmla="*/ 0 w 972589"/>
              <a:gd name="T1" fmla="*/ 1144519 h 1167939"/>
              <a:gd name="T2" fmla="*/ 268232 w 972589"/>
              <a:gd name="T3" fmla="*/ 997887 h 1167939"/>
              <a:gd name="T4" fmla="*/ 447052 w 972589"/>
              <a:gd name="T5" fmla="*/ 346208 h 1167939"/>
              <a:gd name="T6" fmla="*/ 699028 w 972589"/>
              <a:gd name="T7" fmla="*/ 52950 h 1167939"/>
              <a:gd name="T8" fmla="*/ 951002 w 972589"/>
              <a:gd name="T9" fmla="*/ 28507 h 1167939"/>
              <a:gd name="T10" fmla="*/ 0 60000 65536"/>
              <a:gd name="T11" fmla="*/ 0 60000 65536"/>
              <a:gd name="T12" fmla="*/ 0 60000 65536"/>
              <a:gd name="T13" fmla="*/ 0 60000 65536"/>
              <a:gd name="T14" fmla="*/ 0 60000 65536"/>
              <a:gd name="T15" fmla="*/ 0 w 972589"/>
              <a:gd name="T16" fmla="*/ 0 h 1167939"/>
              <a:gd name="T17" fmla="*/ 972589 w 972589"/>
              <a:gd name="T18" fmla="*/ 1167939 h 1167939"/>
            </a:gdLst>
            <a:ahLst/>
            <a:cxnLst>
              <a:cxn ang="T10">
                <a:pos x="T0" y="T1"/>
              </a:cxn>
              <a:cxn ang="T11">
                <a:pos x="T2" y="T3"/>
              </a:cxn>
              <a:cxn ang="T12">
                <a:pos x="T4" y="T5"/>
              </a:cxn>
              <a:cxn ang="T13">
                <a:pos x="T6" y="T7"/>
              </a:cxn>
              <a:cxn ang="T14">
                <a:pos x="T8" y="T9"/>
              </a:cxn>
            </a:cxnLst>
            <a:rect l="T15" t="T16" r="T17" b="T18"/>
            <a:pathLst>
              <a:path w="972589" h="1167939">
                <a:moveTo>
                  <a:pt x="0" y="1167939"/>
                </a:moveTo>
                <a:cubicBezTo>
                  <a:pt x="99060" y="1161012"/>
                  <a:pt x="198120" y="1154085"/>
                  <a:pt x="274320" y="1018310"/>
                </a:cubicBezTo>
                <a:cubicBezTo>
                  <a:pt x="350520" y="882536"/>
                  <a:pt x="383771" y="514005"/>
                  <a:pt x="457200" y="353292"/>
                </a:cubicBezTo>
                <a:cubicBezTo>
                  <a:pt x="530629" y="192579"/>
                  <a:pt x="628996" y="108066"/>
                  <a:pt x="714894" y="54033"/>
                </a:cubicBezTo>
                <a:cubicBezTo>
                  <a:pt x="800792" y="0"/>
                  <a:pt x="886690" y="14547"/>
                  <a:pt x="972589" y="29095"/>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57" name="Freeform 56">
            <a:extLst>
              <a:ext uri="{FF2B5EF4-FFF2-40B4-BE49-F238E27FC236}">
                <a16:creationId xmlns:a16="http://schemas.microsoft.com/office/drawing/2014/main" id="{29C8885C-BEAD-1A1B-E090-90EC765AFE13}"/>
              </a:ext>
            </a:extLst>
          </p:cNvPr>
          <p:cNvSpPr/>
          <p:nvPr/>
        </p:nvSpPr>
        <p:spPr bwMode="auto">
          <a:xfrm>
            <a:off x="3022601" y="4238625"/>
            <a:ext cx="923925" cy="1193800"/>
          </a:xfrm>
          <a:custGeom>
            <a:avLst/>
            <a:gdLst>
              <a:gd name="connsiteX0" fmla="*/ 0 w 923827"/>
              <a:gd name="connsiteY0" fmla="*/ 1181492 h 1194061"/>
              <a:gd name="connsiteX1" fmla="*/ 311084 w 923827"/>
              <a:gd name="connsiteY1" fmla="*/ 1049517 h 1194061"/>
              <a:gd name="connsiteX2" fmla="*/ 537328 w 923827"/>
              <a:gd name="connsiteY2" fmla="*/ 314226 h 1194061"/>
              <a:gd name="connsiteX3" fmla="*/ 735291 w 923827"/>
              <a:gd name="connsiteY3" fmla="*/ 50276 h 1194061"/>
              <a:gd name="connsiteX4" fmla="*/ 923827 w 923827"/>
              <a:gd name="connsiteY4" fmla="*/ 12569 h 11940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827" h="1194061">
                <a:moveTo>
                  <a:pt x="0" y="1181492"/>
                </a:moveTo>
                <a:cubicBezTo>
                  <a:pt x="110764" y="1187776"/>
                  <a:pt x="221529" y="1194061"/>
                  <a:pt x="311084" y="1049517"/>
                </a:cubicBezTo>
                <a:cubicBezTo>
                  <a:pt x="400639" y="904973"/>
                  <a:pt x="466627" y="480766"/>
                  <a:pt x="537328" y="314226"/>
                </a:cubicBezTo>
                <a:cubicBezTo>
                  <a:pt x="608029" y="147686"/>
                  <a:pt x="670875" y="100552"/>
                  <a:pt x="735291" y="50276"/>
                </a:cubicBezTo>
                <a:cubicBezTo>
                  <a:pt x="799708" y="0"/>
                  <a:pt x="861767" y="6284"/>
                  <a:pt x="923827" y="12569"/>
                </a:cubicBezTo>
              </a:path>
            </a:pathLst>
          </a:custGeom>
          <a:noFill/>
          <a:ln w="9525" cap="flat" cmpd="sng" algn="ctr">
            <a:solidFill>
              <a:schemeClr val="accent6">
                <a:lumMod val="75000"/>
              </a:schemeClr>
            </a:solidFill>
            <a:prstDash val="solid"/>
            <a:round/>
            <a:headEnd type="none" w="med" len="med"/>
            <a:tailEnd type="none" w="med" len="med"/>
          </a:ln>
          <a:effectLst/>
        </p:spPr>
        <p:txBody>
          <a:bodyPr/>
          <a:lstStyle/>
          <a:p>
            <a:pPr marL="342900" indent="-342900">
              <a:defRPr/>
            </a:pPr>
            <a:endParaRPr lang="en-US">
              <a:latin typeface="Times New Roman" charset="0"/>
            </a:endParaRPr>
          </a:p>
        </p:txBody>
      </p:sp>
      <p:cxnSp>
        <p:nvCxnSpPr>
          <p:cNvPr id="60" name="Straight Connector 59">
            <a:extLst>
              <a:ext uri="{FF2B5EF4-FFF2-40B4-BE49-F238E27FC236}">
                <a16:creationId xmlns:a16="http://schemas.microsoft.com/office/drawing/2014/main" id="{604C2F02-ACE8-BE6A-DC5E-23378A78B3FE}"/>
              </a:ext>
            </a:extLst>
          </p:cNvPr>
          <p:cNvCxnSpPr/>
          <p:nvPr/>
        </p:nvCxnSpPr>
        <p:spPr bwMode="auto">
          <a:xfrm>
            <a:off x="3024189" y="4643439"/>
            <a:ext cx="1785937" cy="3175"/>
          </a:xfrm>
          <a:prstGeom prst="line">
            <a:avLst/>
          </a:prstGeom>
          <a:noFill/>
          <a:ln w="9525" cap="flat" cmpd="sng" algn="ctr">
            <a:solidFill>
              <a:schemeClr val="bg1">
                <a:lumMod val="65000"/>
              </a:schemeClr>
            </a:solidFill>
            <a:prstDash val="sysDot"/>
            <a:round/>
            <a:headEnd type="none" w="med" len="med"/>
            <a:tailEnd type="none" w="med" len="med"/>
          </a:ln>
          <a:effectLst/>
        </p:spPr>
      </p:cxnSp>
      <p:sp>
        <p:nvSpPr>
          <p:cNvPr id="24599" name="Freeform 72">
            <a:extLst>
              <a:ext uri="{FF2B5EF4-FFF2-40B4-BE49-F238E27FC236}">
                <a16:creationId xmlns:a16="http://schemas.microsoft.com/office/drawing/2014/main" id="{285B1A5F-3E20-EEDE-CDAB-3DD6401EE371}"/>
              </a:ext>
            </a:extLst>
          </p:cNvPr>
          <p:cNvSpPr>
            <a:spLocks noChangeArrowheads="1"/>
          </p:cNvSpPr>
          <p:nvPr/>
        </p:nvSpPr>
        <p:spPr bwMode="auto">
          <a:xfrm>
            <a:off x="3022601" y="4643439"/>
            <a:ext cx="930275" cy="776287"/>
          </a:xfrm>
          <a:custGeom>
            <a:avLst/>
            <a:gdLst>
              <a:gd name="T0" fmla="*/ 0 w 772998"/>
              <a:gd name="T1" fmla="*/ 2427946 h 735290"/>
              <a:gd name="T2" fmla="*/ 23835591 w 772998"/>
              <a:gd name="T3" fmla="*/ 1929903 h 735290"/>
              <a:gd name="T4" fmla="*/ 45454153 w 772998"/>
              <a:gd name="T5" fmla="*/ 0 h 735290"/>
              <a:gd name="T6" fmla="*/ 0 60000 65536"/>
              <a:gd name="T7" fmla="*/ 0 60000 65536"/>
              <a:gd name="T8" fmla="*/ 0 60000 65536"/>
              <a:gd name="T9" fmla="*/ 0 w 772998"/>
              <a:gd name="T10" fmla="*/ 0 h 735290"/>
              <a:gd name="T11" fmla="*/ 772998 w 772998"/>
              <a:gd name="T12" fmla="*/ 735290 h 735290"/>
            </a:gdLst>
            <a:ahLst/>
            <a:cxnLst>
              <a:cxn ang="T6">
                <a:pos x="T0" y="T1"/>
              </a:cxn>
              <a:cxn ang="T7">
                <a:pos x="T2" y="T3"/>
              </a:cxn>
              <a:cxn ang="T8">
                <a:pos x="T4" y="T5"/>
              </a:cxn>
            </a:cxnLst>
            <a:rect l="T9" t="T10" r="T11" b="T12"/>
            <a:pathLst>
              <a:path w="772998" h="735290">
                <a:moveTo>
                  <a:pt x="0" y="735290"/>
                </a:moveTo>
                <a:cubicBezTo>
                  <a:pt x="138259" y="721150"/>
                  <a:pt x="276519" y="707010"/>
                  <a:pt x="405352" y="584462"/>
                </a:cubicBezTo>
                <a:cubicBezTo>
                  <a:pt x="534185" y="461914"/>
                  <a:pt x="653591" y="230957"/>
                  <a:pt x="772998"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24600" name="Freeform 74">
            <a:extLst>
              <a:ext uri="{FF2B5EF4-FFF2-40B4-BE49-F238E27FC236}">
                <a16:creationId xmlns:a16="http://schemas.microsoft.com/office/drawing/2014/main" id="{78340040-23DA-4AF8-55C4-DCC86B2C6D29}"/>
              </a:ext>
            </a:extLst>
          </p:cNvPr>
          <p:cNvSpPr>
            <a:spLocks noChangeArrowheads="1"/>
          </p:cNvSpPr>
          <p:nvPr/>
        </p:nvSpPr>
        <p:spPr bwMode="auto">
          <a:xfrm>
            <a:off x="3022601" y="4600575"/>
            <a:ext cx="1223963" cy="819150"/>
          </a:xfrm>
          <a:custGeom>
            <a:avLst/>
            <a:gdLst>
              <a:gd name="T0" fmla="*/ 0 w 1259576"/>
              <a:gd name="T1" fmla="*/ 578146 h 832907"/>
              <a:gd name="T2" fmla="*/ 280641 w 1259576"/>
              <a:gd name="T3" fmla="*/ 473454 h 832907"/>
              <a:gd name="T4" fmla="*/ 470049 w 1259576"/>
              <a:gd name="T5" fmla="*/ 231890 h 832907"/>
              <a:gd name="T6" fmla="*/ 0 60000 65536"/>
              <a:gd name="T7" fmla="*/ 0 60000 65536"/>
              <a:gd name="T8" fmla="*/ 0 60000 65536"/>
              <a:gd name="T9" fmla="*/ 0 w 1259576"/>
              <a:gd name="T10" fmla="*/ 0 h 832907"/>
              <a:gd name="T11" fmla="*/ 1259576 w 1259576"/>
              <a:gd name="T12" fmla="*/ 832907 h 832907"/>
            </a:gdLst>
            <a:ahLst/>
            <a:cxnLst>
              <a:cxn ang="T6">
                <a:pos x="T0" y="T1"/>
              </a:cxn>
              <a:cxn ang="T7">
                <a:pos x="T2" y="T3"/>
              </a:cxn>
              <a:cxn ang="T8">
                <a:pos x="T4" y="T5"/>
              </a:cxn>
            </a:cxnLst>
            <a:rect l="T9" t="T10" r="T11" b="T12"/>
            <a:pathLst>
              <a:path w="1259576" h="832907">
                <a:moveTo>
                  <a:pt x="0" y="832907"/>
                </a:moveTo>
                <a:cubicBezTo>
                  <a:pt x="196392" y="817196"/>
                  <a:pt x="380537" y="765218"/>
                  <a:pt x="527901" y="682079"/>
                </a:cubicBezTo>
                <a:cubicBezTo>
                  <a:pt x="675265" y="598940"/>
                  <a:pt x="1259576" y="0"/>
                  <a:pt x="884184" y="334073"/>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80" name="TextBox 79">
            <a:extLst>
              <a:ext uri="{FF2B5EF4-FFF2-40B4-BE49-F238E27FC236}">
                <a16:creationId xmlns:a16="http://schemas.microsoft.com/office/drawing/2014/main" id="{57667BB6-A811-6E86-B919-3D2534C51372}"/>
              </a:ext>
            </a:extLst>
          </p:cNvPr>
          <p:cNvSpPr txBox="1"/>
          <p:nvPr/>
        </p:nvSpPr>
        <p:spPr>
          <a:xfrm>
            <a:off x="4167189" y="4357689"/>
            <a:ext cx="3571875" cy="276225"/>
          </a:xfrm>
          <a:prstGeom prst="rect">
            <a:avLst/>
          </a:prstGeom>
          <a:noFill/>
          <a:ln>
            <a:noFill/>
          </a:ln>
        </p:spPr>
        <p:txBody>
          <a:bodyPr>
            <a:spAutoFit/>
          </a:bodyPr>
          <a:lstStyle/>
          <a:p>
            <a:pPr>
              <a:buFontTx/>
              <a:buNone/>
              <a:defRPr/>
            </a:pPr>
            <a:r>
              <a:rPr lang="en" sz="1200" b="1">
                <a:solidFill>
                  <a:srgbClr val="547E00"/>
                </a:solidFill>
              </a:rPr>
              <a:t>full agonist + non-competitive antagonist</a:t>
            </a:r>
            <a:endParaRPr lang="en-US" sz="1200" b="1">
              <a:solidFill>
                <a:srgbClr val="547E00"/>
              </a:solidFill>
            </a:endParaRPr>
          </a:p>
        </p:txBody>
      </p:sp>
      <p:sp>
        <p:nvSpPr>
          <p:cNvPr id="29" name="TextBox 28">
            <a:extLst>
              <a:ext uri="{FF2B5EF4-FFF2-40B4-BE49-F238E27FC236}">
                <a16:creationId xmlns:a16="http://schemas.microsoft.com/office/drawing/2014/main" id="{D26459F7-F8BA-6231-2BE2-C643129D5438}"/>
              </a:ext>
            </a:extLst>
          </p:cNvPr>
          <p:cNvSpPr txBox="1"/>
          <p:nvPr/>
        </p:nvSpPr>
        <p:spPr>
          <a:xfrm>
            <a:off x="3238500" y="3929064"/>
            <a:ext cx="1714500" cy="276225"/>
          </a:xfrm>
          <a:prstGeom prst="rect">
            <a:avLst/>
          </a:prstGeom>
          <a:noFill/>
          <a:ln>
            <a:noFill/>
          </a:ln>
        </p:spPr>
        <p:txBody>
          <a:bodyPr>
            <a:spAutoFit/>
          </a:bodyPr>
          <a:lstStyle/>
          <a:p>
            <a:pPr>
              <a:buFontTx/>
              <a:buNone/>
              <a:defRPr/>
            </a:pPr>
            <a:r>
              <a:rPr lang="en" sz="1200" b="1">
                <a:solidFill>
                  <a:schemeClr val="accent6">
                    <a:lumMod val="75000"/>
                  </a:schemeClr>
                </a:solidFill>
              </a:rPr>
              <a:t>full agonist</a:t>
            </a:r>
            <a:endParaRPr lang="en-US" sz="1200" b="1">
              <a:solidFill>
                <a:schemeClr val="accent6">
                  <a:lumMod val="75000"/>
                </a:schemeClr>
              </a:solidFill>
            </a:endParaRPr>
          </a:p>
        </p:txBody>
      </p:sp>
      <p:sp>
        <p:nvSpPr>
          <p:cNvPr id="24603" name="Freeform 37">
            <a:extLst>
              <a:ext uri="{FF2B5EF4-FFF2-40B4-BE49-F238E27FC236}">
                <a16:creationId xmlns:a16="http://schemas.microsoft.com/office/drawing/2014/main" id="{8807F2BA-A009-AAB3-888C-5126A8A642C3}"/>
              </a:ext>
            </a:extLst>
          </p:cNvPr>
          <p:cNvSpPr>
            <a:spLocks noChangeArrowheads="1"/>
          </p:cNvSpPr>
          <p:nvPr/>
        </p:nvSpPr>
        <p:spPr bwMode="auto">
          <a:xfrm>
            <a:off x="3314701" y="4643438"/>
            <a:ext cx="1495425" cy="785812"/>
          </a:xfrm>
          <a:custGeom>
            <a:avLst/>
            <a:gdLst>
              <a:gd name="T0" fmla="*/ 0 w 1461154"/>
              <a:gd name="T1" fmla="*/ 56444 h 890832"/>
              <a:gd name="T2" fmla="*/ 721966 w 1461154"/>
              <a:gd name="T3" fmla="*/ 46888 h 890832"/>
              <a:gd name="T4" fmla="*/ 1381152 w 1461154"/>
              <a:gd name="T5" fmla="*/ 16426 h 890832"/>
              <a:gd name="T6" fmla="*/ 1883387 w 1461154"/>
              <a:gd name="T7" fmla="*/ 2688 h 890832"/>
              <a:gd name="T8" fmla="*/ 2432699 w 1461154"/>
              <a:gd name="T9" fmla="*/ 298 h 890832"/>
              <a:gd name="T10" fmla="*/ 2432699 w 1461154"/>
              <a:gd name="T11" fmla="*/ 298 h 890832"/>
              <a:gd name="T12" fmla="*/ 2432699 w 1461154"/>
              <a:gd name="T13" fmla="*/ 298 h 890832"/>
              <a:gd name="T14" fmla="*/ 0 60000 65536"/>
              <a:gd name="T15" fmla="*/ 0 60000 65536"/>
              <a:gd name="T16" fmla="*/ 0 60000 65536"/>
              <a:gd name="T17" fmla="*/ 0 60000 65536"/>
              <a:gd name="T18" fmla="*/ 0 60000 65536"/>
              <a:gd name="T19" fmla="*/ 0 60000 65536"/>
              <a:gd name="T20" fmla="*/ 0 60000 65536"/>
              <a:gd name="T21" fmla="*/ 0 w 1461154"/>
              <a:gd name="T22" fmla="*/ 0 h 890832"/>
              <a:gd name="T23" fmla="*/ 1461154 w 1461154"/>
              <a:gd name="T24" fmla="*/ 890832 h 8908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61154" h="890832">
                <a:moveTo>
                  <a:pt x="0" y="890832"/>
                </a:moveTo>
                <a:cubicBezTo>
                  <a:pt x="147686" y="868050"/>
                  <a:pt x="295373" y="845269"/>
                  <a:pt x="433633" y="740003"/>
                </a:cubicBezTo>
                <a:cubicBezTo>
                  <a:pt x="571893" y="634737"/>
                  <a:pt x="713295" y="375500"/>
                  <a:pt x="829559" y="259236"/>
                </a:cubicBezTo>
                <a:cubicBezTo>
                  <a:pt x="945823" y="142972"/>
                  <a:pt x="1025950" y="84840"/>
                  <a:pt x="1131216" y="42420"/>
                </a:cubicBezTo>
                <a:cubicBezTo>
                  <a:pt x="1236482" y="0"/>
                  <a:pt x="1461154" y="4713"/>
                  <a:pt x="1461154" y="4713"/>
                </a:cubicBezTo>
              </a:path>
            </a:pathLst>
          </a:custGeom>
          <a:noFill/>
          <a:ln w="9525" algn="ctr">
            <a:solidFill>
              <a:srgbClr val="547E00"/>
            </a:solidFill>
            <a:round/>
            <a:headEnd/>
            <a:tailEnd/>
          </a:ln>
          <a:extLst>
            <a:ext uri="{909E8E84-426E-40DD-AFC4-6F175D3DCCD1}">
              <a14:hiddenFill xmlns:a14="http://schemas.microsoft.com/office/drawing/2010/main">
                <a:solidFill>
                  <a:srgbClr val="FFFFFF"/>
                </a:solidFill>
              </a14:hiddenFill>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6093838D-0B6C-6289-A882-91ACC203DB8E}"/>
              </a:ext>
            </a:extLst>
          </p:cNvPr>
          <p:cNvSpPr>
            <a:spLocks noGrp="1"/>
          </p:cNvSpPr>
          <p:nvPr>
            <p:ph type="title"/>
          </p:nvPr>
        </p:nvSpPr>
        <p:spPr>
          <a:xfrm>
            <a:off x="1524000" y="1"/>
            <a:ext cx="9144000" cy="1096963"/>
          </a:xfrm>
          <a:blipFill dpi="0" rotWithShape="1">
            <a:blip r:embed="rId2">
              <a:alphaModFix amt="50000"/>
            </a:blip>
            <a:srcRect/>
            <a:tile tx="0" ty="0" sx="100000" sy="100000" flip="none" algn="tl"/>
          </a:blipFill>
        </p:spPr>
        <p:txBody>
          <a:bodyPr>
            <a:normAutofit fontScale="90000"/>
          </a:bodyPr>
          <a:lstStyle/>
          <a:p>
            <a:pPr>
              <a:defRPr/>
            </a:pPr>
            <a:br>
              <a:rPr lang="sr-Cyrl-CS" sz="3200" b="1"/>
            </a:br>
            <a:br>
              <a:rPr lang="sr-Cyrl-CS" sz="3200" b="1"/>
            </a:br>
            <a:r>
              <a:rPr lang="en" sz="2000" b="1">
                <a:solidFill>
                  <a:schemeClr val="accent6">
                    <a:lumMod val="75000"/>
                  </a:schemeClr>
                </a:solidFill>
              </a:rPr>
              <a:t>DRUG INTERACTIONS</a:t>
            </a:r>
            <a:br>
              <a:rPr lang="sr-Cyrl-CS" b="1"/>
            </a:br>
            <a:endParaRPr lang="en-US"/>
          </a:p>
        </p:txBody>
      </p:sp>
      <p:sp>
        <p:nvSpPr>
          <p:cNvPr id="3" name="Content Placeholder 2">
            <a:extLst>
              <a:ext uri="{FF2B5EF4-FFF2-40B4-BE49-F238E27FC236}">
                <a16:creationId xmlns:a16="http://schemas.microsoft.com/office/drawing/2014/main" id="{424689A9-C5CC-1785-27CA-D74AA23A9B90}"/>
              </a:ext>
            </a:extLst>
          </p:cNvPr>
          <p:cNvSpPr>
            <a:spLocks noGrp="1"/>
          </p:cNvSpPr>
          <p:nvPr>
            <p:ph idx="1"/>
          </p:nvPr>
        </p:nvSpPr>
        <p:spPr>
          <a:xfrm>
            <a:off x="1524000" y="1071564"/>
            <a:ext cx="9144000" cy="5786437"/>
          </a:xfrm>
          <a:blipFill dpi="0" rotWithShape="1">
            <a:blip r:embed="rId2">
              <a:alphaModFix amt="53000"/>
            </a:blip>
            <a:srcRect/>
            <a:tile tx="0" ty="0" sx="100000" sy="100000" flip="none" algn="tl"/>
          </a:blipFill>
        </p:spPr>
        <p:txBody>
          <a:bodyPr/>
          <a:lstStyle/>
          <a:p>
            <a:pPr>
              <a:buFontTx/>
              <a:buNone/>
              <a:defRPr/>
            </a:pPr>
            <a:r>
              <a:rPr lang="en" sz="1600" dirty="0"/>
              <a:t>With the simultaneous use of several drugs, the following may occur:</a:t>
            </a:r>
          </a:p>
          <a:p>
            <a:pPr>
              <a:buClr>
                <a:srgbClr val="990000"/>
              </a:buClr>
              <a:buFont typeface="MS Reference Sans Serif" pitchFamily="34" charset="0"/>
              <a:buChar char="•"/>
              <a:defRPr/>
            </a:pPr>
            <a:r>
              <a:rPr lang="en" sz="1600" dirty="0"/>
              <a:t>          </a:t>
            </a:r>
            <a:r>
              <a:rPr lang="en" sz="1600" b="1" dirty="0">
                <a:solidFill>
                  <a:srgbClr val="C00000"/>
                </a:solidFill>
              </a:rPr>
              <a:t>pharmacokinetic interactions </a:t>
            </a:r>
            <a:r>
              <a:rPr lang="en" sz="1600" dirty="0"/>
              <a:t>- when one drug leads to changes in the absorption, distribution, metabolism or excretion of another drug</a:t>
            </a:r>
          </a:p>
          <a:p>
            <a:pPr>
              <a:buClr>
                <a:srgbClr val="990000"/>
              </a:buClr>
              <a:buFont typeface="MS Reference Sans Serif" pitchFamily="34" charset="0"/>
              <a:buChar char="•"/>
              <a:defRPr/>
            </a:pPr>
            <a:r>
              <a:rPr lang="en" sz="1600" dirty="0"/>
              <a:t>           </a:t>
            </a:r>
            <a:r>
              <a:rPr lang="en" sz="1600" b="1" dirty="0">
                <a:solidFill>
                  <a:srgbClr val="C00000"/>
                </a:solidFill>
              </a:rPr>
              <a:t>pharmacodynamic interactions </a:t>
            </a:r>
            <a:r>
              <a:rPr lang="en" sz="1600" dirty="0"/>
              <a:t>- when one drug affects the action of another at the very site of action (target tissue)</a:t>
            </a:r>
          </a:p>
          <a:p>
            <a:pPr>
              <a:spcBef>
                <a:spcPts val="0"/>
              </a:spcBef>
              <a:buNone/>
              <a:defRPr/>
            </a:pPr>
            <a:r>
              <a:rPr lang="en" sz="1000" dirty="0"/>
              <a:t>   </a:t>
            </a:r>
            <a:endParaRPr lang="sr-Cyrl-CS" sz="100" dirty="0"/>
          </a:p>
          <a:p>
            <a:pPr>
              <a:buFontTx/>
              <a:buNone/>
              <a:defRPr/>
            </a:pPr>
            <a:r>
              <a:rPr lang="en" sz="1600" dirty="0"/>
              <a:t>Synergists are drugs whose total effect when administered simultaneously is equal to the sum of the effects of both drugs ( </a:t>
            </a:r>
            <a:r>
              <a:rPr lang="en" sz="1600" b="1" dirty="0">
                <a:solidFill>
                  <a:srgbClr val="C00000"/>
                </a:solidFill>
              </a:rPr>
              <a:t>additive synergism </a:t>
            </a:r>
            <a:r>
              <a:rPr lang="en" sz="1600" dirty="0"/>
              <a:t>) or greater than the sum of the effects of both drugs ( </a:t>
            </a:r>
            <a:r>
              <a:rPr lang="en" sz="1600" b="1" dirty="0">
                <a:solidFill>
                  <a:srgbClr val="C00000"/>
                </a:solidFill>
              </a:rPr>
              <a:t>potentiating synergism </a:t>
            </a:r>
            <a:r>
              <a:rPr lang="en" sz="1600" dirty="0"/>
              <a:t>).</a:t>
            </a:r>
          </a:p>
          <a:p>
            <a:pPr>
              <a:spcBef>
                <a:spcPts val="0"/>
              </a:spcBef>
              <a:buNone/>
              <a:defRPr/>
            </a:pPr>
            <a:endParaRPr lang="sr-Cyrl-CS" sz="1600" dirty="0"/>
          </a:p>
          <a:p>
            <a:pPr>
              <a:buFontTx/>
              <a:buNone/>
              <a:defRPr/>
            </a:pPr>
            <a:r>
              <a:rPr lang="en" sz="1600" dirty="0"/>
              <a:t>          </a:t>
            </a:r>
            <a:r>
              <a:rPr lang="en" sz="1600" b="1" dirty="0">
                <a:solidFill>
                  <a:srgbClr val="C00000"/>
                </a:solidFill>
              </a:rPr>
              <a:t>Antagonism </a:t>
            </a:r>
            <a:r>
              <a:rPr lang="en" sz="1600" dirty="0"/>
              <a:t>is a phenomenon opposite to synergism: drugs administered simultaneously have a total effect less than the sum of the individual effects:</a:t>
            </a:r>
          </a:p>
          <a:p>
            <a:pPr>
              <a:spcBef>
                <a:spcPts val="0"/>
              </a:spcBef>
              <a:buNone/>
              <a:defRPr/>
            </a:pPr>
            <a:endParaRPr lang="sr-Cyrl-CS" sz="1600" dirty="0"/>
          </a:p>
          <a:p>
            <a:pPr lvl="2">
              <a:buClr>
                <a:schemeClr val="accent6"/>
              </a:buClr>
              <a:buFont typeface="Arial" pitchFamily="34" charset="0"/>
              <a:buChar char="•"/>
              <a:defRPr/>
            </a:pPr>
            <a:r>
              <a:rPr lang="en" sz="1600" dirty="0"/>
              <a:t>          </a:t>
            </a:r>
            <a:r>
              <a:rPr lang="en" sz="1600" b="1" dirty="0">
                <a:solidFill>
                  <a:schemeClr val="accent6">
                    <a:lumMod val="75000"/>
                  </a:schemeClr>
                </a:solidFill>
              </a:rPr>
              <a:t>Chemical antagonism </a:t>
            </a:r>
            <a:r>
              <a:rPr lang="en" sz="1600" dirty="0"/>
              <a:t>: two drugs chemically react with each other and are inactivated (e.g. penicillin and gentamicin)</a:t>
            </a:r>
          </a:p>
          <a:p>
            <a:pPr lvl="2">
              <a:buClr>
                <a:schemeClr val="accent6"/>
              </a:buClr>
              <a:buFont typeface="Arial" pitchFamily="34" charset="0"/>
              <a:buChar char="•"/>
              <a:defRPr/>
            </a:pPr>
            <a:r>
              <a:rPr lang="en" sz="1600" dirty="0"/>
              <a:t>          </a:t>
            </a:r>
            <a:r>
              <a:rPr lang="en" sz="1600" b="1" dirty="0">
                <a:solidFill>
                  <a:schemeClr val="accent6">
                    <a:lumMod val="75000"/>
                  </a:schemeClr>
                </a:solidFill>
              </a:rPr>
              <a:t>Physiological antagonism </a:t>
            </a:r>
            <a:r>
              <a:rPr lang="en" sz="1600" dirty="0"/>
              <a:t>: two drugs act on the same organ through different receptors and cause opposite effects (eg adrenergic and cholinergic drugs)</a:t>
            </a:r>
          </a:p>
          <a:p>
            <a:pPr lvl="2">
              <a:buClr>
                <a:schemeClr val="accent6"/>
              </a:buClr>
              <a:buFont typeface="Arial" pitchFamily="34" charset="0"/>
              <a:buChar char="•"/>
              <a:defRPr/>
            </a:pPr>
            <a:r>
              <a:rPr lang="en" sz="1600" dirty="0"/>
              <a:t>           </a:t>
            </a:r>
            <a:r>
              <a:rPr lang="en" sz="1600" b="1" dirty="0">
                <a:solidFill>
                  <a:schemeClr val="accent6">
                    <a:lumMod val="75000"/>
                  </a:schemeClr>
                </a:solidFill>
              </a:rPr>
              <a:t>Pharmacological antagonism </a:t>
            </a:r>
            <a:r>
              <a:rPr lang="en" sz="1600" dirty="0"/>
              <a:t>: two drugs bind to the same receptor, but one has intrinsic activity (agonist) and the other does not (antagonist).</a:t>
            </a:r>
          </a:p>
          <a:p>
            <a:pPr>
              <a:buFontTx/>
              <a:buNone/>
              <a:defRPr/>
            </a:pPr>
            <a:r>
              <a:rPr lang="en" sz="1600" dirty="0"/>
              <a:t>   </a:t>
            </a:r>
          </a:p>
          <a:p>
            <a:pPr>
              <a:buFontTx/>
              <a:buNone/>
              <a:defRPr/>
            </a:pPr>
            <a:r>
              <a:rPr lang="en" sz="1600" dirty="0"/>
              <a:t>   </a:t>
            </a:r>
            <a:endParaRPr lang="en-US" sz="16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AE52C10A-08E3-18CA-D4E4-71AF7B22D115}"/>
              </a:ext>
            </a:extLst>
          </p:cNvPr>
          <p:cNvSpPr>
            <a:spLocks noGrp="1"/>
          </p:cNvSpPr>
          <p:nvPr>
            <p:ph type="title"/>
          </p:nvPr>
        </p:nvSpPr>
        <p:spPr>
          <a:xfrm>
            <a:off x="1524000" y="1"/>
            <a:ext cx="9144000" cy="1096963"/>
          </a:xfrm>
          <a:blipFill dpi="0" rotWithShape="1">
            <a:blip r:embed="rId2">
              <a:alphaModFix amt="50000"/>
            </a:blip>
            <a:srcRect/>
            <a:tile tx="0" ty="0" sx="100000" sy="100000" flip="none" algn="tl"/>
          </a:blipFill>
        </p:spPr>
        <p:txBody>
          <a:bodyPr>
            <a:normAutofit fontScale="90000"/>
          </a:bodyPr>
          <a:lstStyle/>
          <a:p>
            <a:pPr>
              <a:defRPr/>
            </a:pPr>
            <a:br>
              <a:rPr lang="sr-Cyrl-CS" sz="3200" b="1" dirty="0"/>
            </a:br>
            <a:br>
              <a:rPr lang="sr-Cyrl-CS" sz="3200" b="1" dirty="0"/>
            </a:br>
            <a:r>
              <a:rPr lang="en" sz="2000" b="1" dirty="0">
                <a:solidFill>
                  <a:schemeClr val="accent6">
                    <a:lumMod val="75000"/>
                  </a:schemeClr>
                </a:solidFill>
              </a:rPr>
              <a:t>RECEPTOR SUPERFAMILIES </a:t>
            </a:r>
            <a:br>
              <a:rPr lang="sr-Cyrl-CS" b="1" dirty="0"/>
            </a:br>
            <a:endParaRPr lang="en-US" dirty="0"/>
          </a:p>
        </p:txBody>
      </p:sp>
      <p:sp>
        <p:nvSpPr>
          <p:cNvPr id="27651" name="Content Placeholder 2">
            <a:extLst>
              <a:ext uri="{FF2B5EF4-FFF2-40B4-BE49-F238E27FC236}">
                <a16:creationId xmlns:a16="http://schemas.microsoft.com/office/drawing/2014/main" id="{F5769277-816F-7782-7928-D8262E47B1CD}"/>
              </a:ext>
            </a:extLst>
          </p:cNvPr>
          <p:cNvSpPr>
            <a:spLocks noGrp="1"/>
          </p:cNvSpPr>
          <p:nvPr>
            <p:ph idx="1"/>
          </p:nvPr>
        </p:nvSpPr>
        <p:spPr>
          <a:xfrm>
            <a:off x="1524000" y="1071564"/>
            <a:ext cx="9144000" cy="5786437"/>
          </a:xfrm>
          <a:blipFill dpi="0" rotWithShape="1">
            <a:blip r:embed="rId2">
              <a:alphaModFix amt="53000"/>
            </a:blip>
            <a:srcRect/>
            <a:tile tx="0" ty="0" sx="100000" sy="100000" flip="none" algn="tl"/>
          </a:blipFill>
        </p:spPr>
        <p:txBody>
          <a:bodyPr>
            <a:normAutofit lnSpcReduction="10000"/>
          </a:bodyPr>
          <a:lstStyle/>
          <a:p>
            <a:pPr>
              <a:buFontTx/>
              <a:buNone/>
            </a:pPr>
            <a:r>
              <a:rPr lang="en" altLang="en-US" sz="1600" dirty="0"/>
              <a:t>The four receptor superfamilies originate from a common </a:t>
            </a:r>
            <a:r>
              <a:rPr lang="en" altLang="en-US" sz="1600" dirty="0">
                <a:latin typeface="MS Reference Sans Serif" panose="020B0604030504040204" pitchFamily="34" charset="0"/>
              </a:rPr>
              <a:t>" </a:t>
            </a:r>
            <a:r>
              <a:rPr lang="en" altLang="en-US" sz="1600" dirty="0"/>
              <a:t>protoreceptor </a:t>
            </a:r>
            <a:r>
              <a:rPr lang="en" altLang="en-US" sz="1600" dirty="0">
                <a:latin typeface="MS Reference Sans Serif" panose="020B0604030504040204" pitchFamily="34" charset="0"/>
              </a:rPr>
              <a:t>" </a:t>
            </a:r>
            <a:r>
              <a:rPr lang="en" altLang="en-US" sz="1600" dirty="0"/>
              <a:t>:</a:t>
            </a:r>
          </a:p>
          <a:p>
            <a:pPr>
              <a:buClr>
                <a:srgbClr val="990000"/>
              </a:buClr>
              <a:buFont typeface="MS Reference Sans Serif" panose="020B0604030504040204" pitchFamily="34" charset="0"/>
              <a:buChar char="•"/>
            </a:pPr>
            <a:r>
              <a:rPr lang="en" altLang="en-US" sz="1600" dirty="0"/>
              <a:t>intracellular receptors</a:t>
            </a:r>
          </a:p>
          <a:p>
            <a:pPr>
              <a:buClr>
                <a:srgbClr val="990000"/>
              </a:buClr>
              <a:buFont typeface="MS Reference Sans Serif" panose="020B0604030504040204" pitchFamily="34" charset="0"/>
              <a:buChar char="•"/>
            </a:pPr>
            <a:r>
              <a:rPr lang="en" altLang="en-US" sz="1600" dirty="0"/>
              <a:t>receptors ion channels</a:t>
            </a:r>
          </a:p>
          <a:p>
            <a:pPr>
              <a:buClr>
                <a:srgbClr val="990000"/>
              </a:buClr>
              <a:buFont typeface="MS Reference Sans Serif" panose="020B0604030504040204" pitchFamily="34" charset="0"/>
              <a:buChar char="•"/>
            </a:pPr>
            <a:r>
              <a:rPr lang="en" altLang="en-US" sz="1600" dirty="0"/>
              <a:t>transmembrane receptors bound to enzymes</a:t>
            </a:r>
          </a:p>
          <a:p>
            <a:pPr>
              <a:buClr>
                <a:srgbClr val="990000"/>
              </a:buClr>
              <a:buFont typeface="MS Reference Sans Serif" panose="020B0604030504040204" pitchFamily="34" charset="0"/>
              <a:buChar char="•"/>
            </a:pPr>
            <a:r>
              <a:rPr lang="en" altLang="en-US" sz="1600" dirty="0"/>
              <a:t>transmembrane receptors linked to G proteins</a:t>
            </a:r>
          </a:p>
          <a:p>
            <a:pPr>
              <a:buClr>
                <a:srgbClr val="990000"/>
              </a:buClr>
              <a:buFontTx/>
              <a:buNone/>
            </a:pPr>
            <a:endParaRPr lang="sr-Cyrl-CS" altLang="en-US" sz="800" dirty="0"/>
          </a:p>
          <a:p>
            <a:pPr marL="0" indent="0">
              <a:buClr>
                <a:srgbClr val="990000"/>
              </a:buClr>
              <a:buNone/>
            </a:pPr>
            <a:r>
              <a:rPr lang="en" sz="1400" b="1" dirty="0">
                <a:solidFill>
                  <a:schemeClr val="accent6">
                    <a:lumMod val="75000"/>
                  </a:schemeClr>
                </a:solidFill>
              </a:rPr>
              <a:t>INTRACELLULAR RECEPTORS</a:t>
            </a:r>
            <a:endParaRPr lang="sr-Cyrl-CS" altLang="en-US" sz="1400" dirty="0"/>
          </a:p>
          <a:p>
            <a:pPr>
              <a:buClr>
                <a:srgbClr val="990000"/>
              </a:buClr>
              <a:buFontTx/>
              <a:buNone/>
            </a:pPr>
            <a:r>
              <a:rPr lang="en" altLang="en-US" sz="1600" dirty="0"/>
              <a:t>Liposoluble substances, which easily pass through the cell membrane - steroid hormones (corticosteroids, androgens, estrogens, progestogens), thyroid hormones and liposoluble vitamins (D, A) - bind to intracellular receptors, located in the nucleus or cytoplasm </a:t>
            </a:r>
            <a:r>
              <a:rPr lang="en" altLang="en-US" sz="1600" b="1" dirty="0">
                <a:solidFill>
                  <a:srgbClr val="C00000"/>
                </a:solidFill>
              </a:rPr>
              <a:t>.</a:t>
            </a:r>
          </a:p>
          <a:p>
            <a:pPr>
              <a:buClr>
                <a:srgbClr val="990000"/>
              </a:buClr>
              <a:buFontTx/>
              <a:buNone/>
            </a:pPr>
            <a:r>
              <a:rPr lang="en" altLang="en-US" sz="1600" dirty="0"/>
              <a:t>The formation of a drug-receptor complex leads to the disinhibition of the receptor (release of its part that binds to DNA), which starts the process of transcription of the target genes. The result is the synthesis of certain functional proteins in the cells. Synthesis takes time: drugs that bind to intracellular receptors will show their effect only in 1 hour, and the maximum effect after 24 hours. Their effect will last for hours or days, because the synthesized functional proteins remain active even after the elimination of the drug from the body. Therefore, the desired and unwanted (or toxic) effects of the mentioned drugs last a long time.</a:t>
            </a:r>
          </a:p>
          <a:p>
            <a:pPr>
              <a:spcBef>
                <a:spcPct val="0"/>
              </a:spcBef>
              <a:buFontTx/>
              <a:buNone/>
            </a:pPr>
            <a:endParaRPr lang="sr-Cyrl-CS" altLang="en-US" sz="1600" dirty="0"/>
          </a:p>
          <a:p>
            <a:pPr>
              <a:buFontTx/>
              <a:buNone/>
            </a:pPr>
            <a:r>
              <a:rPr lang="en" altLang="en-US" sz="1600" dirty="0"/>
              <a:t>         </a:t>
            </a:r>
          </a:p>
          <a:p>
            <a:pPr>
              <a:spcBef>
                <a:spcPct val="0"/>
              </a:spcBef>
              <a:buFontTx/>
              <a:buNone/>
            </a:pPr>
            <a:endParaRPr lang="sr-Cyrl-CS" altLang="en-US" sz="1600" dirty="0"/>
          </a:p>
          <a:p>
            <a:pPr>
              <a:buFontTx/>
              <a:buNone/>
            </a:pPr>
            <a:r>
              <a:rPr lang="en" altLang="en-US" sz="1600" dirty="0"/>
              <a:t>   </a:t>
            </a:r>
          </a:p>
          <a:p>
            <a:pPr>
              <a:buFontTx/>
              <a:buNone/>
            </a:pPr>
            <a:r>
              <a:rPr lang="en" altLang="en-US" sz="1600" dirty="0"/>
              <a:t>   </a:t>
            </a:r>
            <a:endParaRPr lang="en-US" altLang="en-US" sz="1600" dirty="0"/>
          </a:p>
        </p:txBody>
      </p:sp>
      <p:sp>
        <p:nvSpPr>
          <p:cNvPr id="27652" name="Oval 3">
            <a:extLst>
              <a:ext uri="{FF2B5EF4-FFF2-40B4-BE49-F238E27FC236}">
                <a16:creationId xmlns:a16="http://schemas.microsoft.com/office/drawing/2014/main" id="{94EBDD59-FD6B-A1B9-F202-EC6ED44B55A4}"/>
              </a:ext>
            </a:extLst>
          </p:cNvPr>
          <p:cNvSpPr>
            <a:spLocks noChangeArrowheads="1"/>
          </p:cNvSpPr>
          <p:nvPr/>
        </p:nvSpPr>
        <p:spPr bwMode="auto">
          <a:xfrm>
            <a:off x="2809876" y="5429251"/>
            <a:ext cx="142875" cy="142875"/>
          </a:xfrm>
          <a:prstGeom prst="ellipse">
            <a:avLst/>
          </a:prstGeom>
          <a:solidFill>
            <a:srgbClr val="C00000"/>
          </a:solidFill>
          <a:ln w="9525" algn="ctr">
            <a:solidFill>
              <a:schemeClr val="tx1"/>
            </a:solidFill>
            <a:round/>
            <a:headEnd/>
            <a:tailEnd/>
          </a:ln>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cxnSp>
        <p:nvCxnSpPr>
          <p:cNvPr id="6" name="Straight Connector 5">
            <a:extLst>
              <a:ext uri="{FF2B5EF4-FFF2-40B4-BE49-F238E27FC236}">
                <a16:creationId xmlns:a16="http://schemas.microsoft.com/office/drawing/2014/main" id="{7DE627B9-5D9A-087A-4C85-F4006198C599}"/>
              </a:ext>
            </a:extLst>
          </p:cNvPr>
          <p:cNvCxnSpPr/>
          <p:nvPr/>
        </p:nvCxnSpPr>
        <p:spPr bwMode="auto">
          <a:xfrm>
            <a:off x="2238376" y="5643564"/>
            <a:ext cx="1357313" cy="1587"/>
          </a:xfrm>
          <a:prstGeom prst="line">
            <a:avLst/>
          </a:prstGeom>
          <a:noFill/>
          <a:ln w="9525" cap="flat" cmpd="sng" algn="ctr">
            <a:solidFill>
              <a:schemeClr val="bg1">
                <a:lumMod val="50000"/>
              </a:schemeClr>
            </a:solidFill>
            <a:prstDash val="lgDash"/>
            <a:round/>
            <a:headEnd type="none" w="med" len="med"/>
            <a:tailEnd type="none" w="med" len="med"/>
          </a:ln>
          <a:effectLst/>
        </p:spPr>
      </p:cxnSp>
      <p:cxnSp>
        <p:nvCxnSpPr>
          <p:cNvPr id="7" name="Straight Connector 6">
            <a:extLst>
              <a:ext uri="{FF2B5EF4-FFF2-40B4-BE49-F238E27FC236}">
                <a16:creationId xmlns:a16="http://schemas.microsoft.com/office/drawing/2014/main" id="{031C8A04-DE44-58AF-F5CE-CDCD05B78B49}"/>
              </a:ext>
            </a:extLst>
          </p:cNvPr>
          <p:cNvCxnSpPr/>
          <p:nvPr/>
        </p:nvCxnSpPr>
        <p:spPr bwMode="auto">
          <a:xfrm>
            <a:off x="2238376" y="5786439"/>
            <a:ext cx="1357313" cy="1587"/>
          </a:xfrm>
          <a:prstGeom prst="line">
            <a:avLst/>
          </a:prstGeom>
          <a:noFill/>
          <a:ln w="9525" cap="flat" cmpd="sng" algn="ctr">
            <a:solidFill>
              <a:schemeClr val="bg1">
                <a:lumMod val="50000"/>
              </a:schemeClr>
            </a:solidFill>
            <a:prstDash val="lgDash"/>
            <a:round/>
            <a:headEnd type="none" w="med" len="med"/>
            <a:tailEnd type="none" w="med" len="med"/>
          </a:ln>
          <a:effectLst/>
        </p:spPr>
      </p:cxnSp>
      <p:sp>
        <p:nvSpPr>
          <p:cNvPr id="27655" name="Oval 7">
            <a:extLst>
              <a:ext uri="{FF2B5EF4-FFF2-40B4-BE49-F238E27FC236}">
                <a16:creationId xmlns:a16="http://schemas.microsoft.com/office/drawing/2014/main" id="{926D40A1-D892-9025-304C-0E7513F31C07}"/>
              </a:ext>
            </a:extLst>
          </p:cNvPr>
          <p:cNvSpPr>
            <a:spLocks noChangeArrowheads="1"/>
          </p:cNvSpPr>
          <p:nvPr/>
        </p:nvSpPr>
        <p:spPr bwMode="auto">
          <a:xfrm>
            <a:off x="2809876" y="5929314"/>
            <a:ext cx="142875" cy="142875"/>
          </a:xfrm>
          <a:prstGeom prst="ellipse">
            <a:avLst/>
          </a:prstGeom>
          <a:solidFill>
            <a:srgbClr val="C00000"/>
          </a:solidFill>
          <a:ln w="9525" algn="ctr">
            <a:solidFill>
              <a:schemeClr val="tx1"/>
            </a:solidFill>
            <a:round/>
            <a:headEnd/>
            <a:tailEnd/>
          </a:ln>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27656" name="Moon 9">
            <a:extLst>
              <a:ext uri="{FF2B5EF4-FFF2-40B4-BE49-F238E27FC236}">
                <a16:creationId xmlns:a16="http://schemas.microsoft.com/office/drawing/2014/main" id="{8C9775C7-906B-5146-6408-2EE05E70DF16}"/>
              </a:ext>
            </a:extLst>
          </p:cNvPr>
          <p:cNvSpPr>
            <a:spLocks noChangeArrowheads="1"/>
          </p:cNvSpPr>
          <p:nvPr/>
        </p:nvSpPr>
        <p:spPr bwMode="auto">
          <a:xfrm rot="16200000">
            <a:off x="2774157" y="6036469"/>
            <a:ext cx="214312" cy="285750"/>
          </a:xfrm>
          <a:prstGeom prst="moon">
            <a:avLst>
              <a:gd name="adj" fmla="val 68472"/>
            </a:avLst>
          </a:prstGeom>
          <a:solidFill>
            <a:srgbClr val="FFC000"/>
          </a:solidFill>
          <a:ln w="9525" algn="ctr">
            <a:solidFill>
              <a:schemeClr val="tx1"/>
            </a:solidFill>
            <a:round/>
            <a:headEnd/>
            <a:tailEnd/>
          </a:ln>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27657" name="Rounded Rectangle 10">
            <a:extLst>
              <a:ext uri="{FF2B5EF4-FFF2-40B4-BE49-F238E27FC236}">
                <a16:creationId xmlns:a16="http://schemas.microsoft.com/office/drawing/2014/main" id="{5F9C0995-200F-9186-C110-40178A4FBA64}"/>
              </a:ext>
            </a:extLst>
          </p:cNvPr>
          <p:cNvSpPr>
            <a:spLocks noChangeArrowheads="1"/>
          </p:cNvSpPr>
          <p:nvPr/>
        </p:nvSpPr>
        <p:spPr bwMode="auto">
          <a:xfrm>
            <a:off x="2738439" y="6286501"/>
            <a:ext cx="357187" cy="142875"/>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12" name="Rounded Rectangle 11">
            <a:extLst>
              <a:ext uri="{FF2B5EF4-FFF2-40B4-BE49-F238E27FC236}">
                <a16:creationId xmlns:a16="http://schemas.microsoft.com/office/drawing/2014/main" id="{7CEA9ACF-3D32-0010-2FB4-9DCFD2A226C1}"/>
              </a:ext>
            </a:extLst>
          </p:cNvPr>
          <p:cNvSpPr/>
          <p:nvPr/>
        </p:nvSpPr>
        <p:spPr bwMode="auto">
          <a:xfrm>
            <a:off x="2738438" y="6286501"/>
            <a:ext cx="285750" cy="142875"/>
          </a:xfrm>
          <a:prstGeom prst="roundRect">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a:lstStyle/>
          <a:p>
            <a:pPr marL="342900" indent="-342900">
              <a:defRPr/>
            </a:pPr>
            <a:endParaRPr lang="en-US">
              <a:latin typeface="Times New Roman" charset="0"/>
            </a:endParaRPr>
          </a:p>
        </p:txBody>
      </p:sp>
      <p:sp>
        <p:nvSpPr>
          <p:cNvPr id="27659" name="Oval 14">
            <a:extLst>
              <a:ext uri="{FF2B5EF4-FFF2-40B4-BE49-F238E27FC236}">
                <a16:creationId xmlns:a16="http://schemas.microsoft.com/office/drawing/2014/main" id="{FD31F234-BBBD-ACD7-CDD3-62E51E93483C}"/>
              </a:ext>
            </a:extLst>
          </p:cNvPr>
          <p:cNvSpPr>
            <a:spLocks noChangeArrowheads="1"/>
          </p:cNvSpPr>
          <p:nvPr/>
        </p:nvSpPr>
        <p:spPr bwMode="auto">
          <a:xfrm>
            <a:off x="6953251" y="6143626"/>
            <a:ext cx="142875" cy="142875"/>
          </a:xfrm>
          <a:prstGeom prst="ellipse">
            <a:avLst/>
          </a:prstGeom>
          <a:solidFill>
            <a:srgbClr val="C00000"/>
          </a:solidFill>
          <a:ln w="9525" algn="ctr">
            <a:solidFill>
              <a:schemeClr val="tx1"/>
            </a:solidFill>
            <a:round/>
            <a:headEnd/>
            <a:tailEnd/>
          </a:ln>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cxnSp>
        <p:nvCxnSpPr>
          <p:cNvPr id="16" name="Straight Connector 15">
            <a:extLst>
              <a:ext uri="{FF2B5EF4-FFF2-40B4-BE49-F238E27FC236}">
                <a16:creationId xmlns:a16="http://schemas.microsoft.com/office/drawing/2014/main" id="{4ED5927E-77A7-97EF-AA25-3DA00497BF92}"/>
              </a:ext>
            </a:extLst>
          </p:cNvPr>
          <p:cNvCxnSpPr/>
          <p:nvPr/>
        </p:nvCxnSpPr>
        <p:spPr bwMode="auto">
          <a:xfrm>
            <a:off x="6167438" y="5572125"/>
            <a:ext cx="1357312" cy="1588"/>
          </a:xfrm>
          <a:prstGeom prst="line">
            <a:avLst/>
          </a:prstGeom>
          <a:noFill/>
          <a:ln w="9525" cap="flat" cmpd="sng" algn="ctr">
            <a:solidFill>
              <a:schemeClr val="bg1">
                <a:lumMod val="50000"/>
              </a:schemeClr>
            </a:solidFill>
            <a:prstDash val="lgDash"/>
            <a:round/>
            <a:headEnd type="none" w="med" len="med"/>
            <a:tailEnd type="none" w="med" len="med"/>
          </a:ln>
          <a:effectLst/>
        </p:spPr>
      </p:cxnSp>
      <p:cxnSp>
        <p:nvCxnSpPr>
          <p:cNvPr id="17" name="Straight Connector 16">
            <a:extLst>
              <a:ext uri="{FF2B5EF4-FFF2-40B4-BE49-F238E27FC236}">
                <a16:creationId xmlns:a16="http://schemas.microsoft.com/office/drawing/2014/main" id="{14E125EB-4D45-C358-50A2-29666D51EC67}"/>
              </a:ext>
            </a:extLst>
          </p:cNvPr>
          <p:cNvCxnSpPr/>
          <p:nvPr/>
        </p:nvCxnSpPr>
        <p:spPr bwMode="auto">
          <a:xfrm>
            <a:off x="6167438" y="5715000"/>
            <a:ext cx="1357312" cy="1588"/>
          </a:xfrm>
          <a:prstGeom prst="line">
            <a:avLst/>
          </a:prstGeom>
          <a:noFill/>
          <a:ln w="9525" cap="flat" cmpd="sng" algn="ctr">
            <a:solidFill>
              <a:schemeClr val="bg1">
                <a:lumMod val="50000"/>
              </a:schemeClr>
            </a:solidFill>
            <a:prstDash val="lgDash"/>
            <a:round/>
            <a:headEnd type="none" w="med" len="med"/>
            <a:tailEnd type="none" w="med" len="med"/>
          </a:ln>
          <a:effectLst/>
        </p:spPr>
      </p:cxnSp>
      <p:sp>
        <p:nvSpPr>
          <p:cNvPr id="27662" name="Moon 17">
            <a:extLst>
              <a:ext uri="{FF2B5EF4-FFF2-40B4-BE49-F238E27FC236}">
                <a16:creationId xmlns:a16="http://schemas.microsoft.com/office/drawing/2014/main" id="{DD64AA85-4A32-8761-51F2-F0385BFCE16F}"/>
              </a:ext>
            </a:extLst>
          </p:cNvPr>
          <p:cNvSpPr>
            <a:spLocks noChangeArrowheads="1"/>
          </p:cNvSpPr>
          <p:nvPr/>
        </p:nvSpPr>
        <p:spPr bwMode="auto">
          <a:xfrm rot="16200000">
            <a:off x="6917532" y="6179344"/>
            <a:ext cx="214312" cy="285750"/>
          </a:xfrm>
          <a:prstGeom prst="moon">
            <a:avLst>
              <a:gd name="adj" fmla="val 68472"/>
            </a:avLst>
          </a:prstGeom>
          <a:solidFill>
            <a:srgbClr val="FFC000"/>
          </a:solidFill>
          <a:ln w="9525" algn="ctr">
            <a:solidFill>
              <a:schemeClr val="tx1"/>
            </a:solidFill>
            <a:round/>
            <a:headEnd/>
            <a:tailEnd/>
          </a:ln>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21" name="Rounded Rectangle 20">
            <a:extLst>
              <a:ext uri="{FF2B5EF4-FFF2-40B4-BE49-F238E27FC236}">
                <a16:creationId xmlns:a16="http://schemas.microsoft.com/office/drawing/2014/main" id="{11D875A0-1FCE-0072-0D0D-C527894A7D45}"/>
              </a:ext>
            </a:extLst>
          </p:cNvPr>
          <p:cNvSpPr/>
          <p:nvPr/>
        </p:nvSpPr>
        <p:spPr bwMode="auto">
          <a:xfrm>
            <a:off x="6310313" y="6215064"/>
            <a:ext cx="285750" cy="142875"/>
          </a:xfrm>
          <a:prstGeom prst="roundRect">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a:lstStyle/>
          <a:p>
            <a:pPr marL="342900" indent="-342900">
              <a:defRPr/>
            </a:pPr>
            <a:endParaRPr lang="en-US">
              <a:latin typeface="Times New Roman" charset="0"/>
            </a:endParaRPr>
          </a:p>
        </p:txBody>
      </p:sp>
      <p:sp>
        <p:nvSpPr>
          <p:cNvPr id="27" name="Arc 26">
            <a:extLst>
              <a:ext uri="{FF2B5EF4-FFF2-40B4-BE49-F238E27FC236}">
                <a16:creationId xmlns:a16="http://schemas.microsoft.com/office/drawing/2014/main" id="{41DD8CC8-6140-3CA6-61D7-5B4C8A9E0EEC}"/>
              </a:ext>
            </a:extLst>
          </p:cNvPr>
          <p:cNvSpPr/>
          <p:nvPr/>
        </p:nvSpPr>
        <p:spPr bwMode="auto">
          <a:xfrm rot="2164757" flipV="1">
            <a:off x="6450013" y="6210301"/>
            <a:ext cx="519112" cy="157163"/>
          </a:xfrm>
          <a:prstGeom prst="arc">
            <a:avLst/>
          </a:prstGeom>
          <a:noFill/>
          <a:ln w="9525" cap="flat" cmpd="sng" algn="ctr">
            <a:solidFill>
              <a:schemeClr val="tx1"/>
            </a:solidFill>
            <a:prstDash val="solid"/>
            <a:round/>
            <a:headEnd type="triangle" w="med" len="med"/>
            <a:tailEnd type="none" w="med" len="med"/>
          </a:ln>
          <a:effectLst/>
        </p:spPr>
        <p:txBody>
          <a:bodyPr/>
          <a:lstStyle/>
          <a:p>
            <a:pPr marL="342900" indent="-342900">
              <a:defRPr/>
            </a:pPr>
            <a:endParaRPr lang="en-US">
              <a:latin typeface="Times New Roman" charset="0"/>
            </a:endParaRPr>
          </a:p>
        </p:txBody>
      </p:sp>
      <p:sp>
        <p:nvSpPr>
          <p:cNvPr id="28" name="TextBox 27">
            <a:extLst>
              <a:ext uri="{FF2B5EF4-FFF2-40B4-BE49-F238E27FC236}">
                <a16:creationId xmlns:a16="http://schemas.microsoft.com/office/drawing/2014/main" id="{5CB58159-2C5B-4924-BF30-E0607EBEDDE9}"/>
              </a:ext>
            </a:extLst>
          </p:cNvPr>
          <p:cNvSpPr txBox="1"/>
          <p:nvPr/>
        </p:nvSpPr>
        <p:spPr>
          <a:xfrm>
            <a:off x="3024188" y="5286376"/>
            <a:ext cx="500062" cy="296863"/>
          </a:xfrm>
          <a:prstGeom prst="rect">
            <a:avLst/>
          </a:prstGeom>
          <a:noFill/>
          <a:ln>
            <a:noFill/>
          </a:ln>
        </p:spPr>
        <p:txBody>
          <a:bodyPr>
            <a:spAutoFit/>
          </a:bodyPr>
          <a:lstStyle/>
          <a:p>
            <a:pPr>
              <a:buFontTx/>
              <a:buNone/>
              <a:defRPr/>
            </a:pPr>
            <a:r>
              <a:rPr lang="en" sz="2000" b="1" baseline="-25000">
                <a:solidFill>
                  <a:srgbClr val="C00000"/>
                </a:solidFill>
              </a:rPr>
              <a:t>medicine</a:t>
            </a:r>
            <a:endParaRPr lang="en-US" sz="2000" b="1" baseline="-25000">
              <a:solidFill>
                <a:srgbClr val="C00000"/>
              </a:solidFill>
            </a:endParaRPr>
          </a:p>
        </p:txBody>
      </p:sp>
      <p:sp>
        <p:nvSpPr>
          <p:cNvPr id="29" name="TextBox 28">
            <a:extLst>
              <a:ext uri="{FF2B5EF4-FFF2-40B4-BE49-F238E27FC236}">
                <a16:creationId xmlns:a16="http://schemas.microsoft.com/office/drawing/2014/main" id="{9CCA4353-1EC3-DB70-038D-ED8108FDB1A1}"/>
              </a:ext>
            </a:extLst>
          </p:cNvPr>
          <p:cNvSpPr txBox="1"/>
          <p:nvPr/>
        </p:nvSpPr>
        <p:spPr>
          <a:xfrm>
            <a:off x="3667126" y="5357814"/>
            <a:ext cx="1071563" cy="523875"/>
          </a:xfrm>
          <a:prstGeom prst="rect">
            <a:avLst/>
          </a:prstGeom>
          <a:noFill/>
          <a:ln>
            <a:noFill/>
          </a:ln>
        </p:spPr>
        <p:txBody>
          <a:bodyPr>
            <a:spAutoFit/>
          </a:bodyPr>
          <a:lstStyle/>
          <a:p>
            <a:pPr>
              <a:buFontTx/>
              <a:buNone/>
              <a:defRPr/>
            </a:pPr>
            <a:r>
              <a:rPr lang="en" sz="1600" baseline="-25000"/>
              <a:t>cellular</a:t>
            </a:r>
            <a:r>
              <a:rPr lang="en" sz="1600"/>
              <a:t> </a:t>
            </a:r>
            <a:r>
              <a:rPr lang="en" sz="1200"/>
              <a:t>membrane</a:t>
            </a:r>
            <a:endParaRPr lang="en-US" sz="2000" baseline="-25000"/>
          </a:p>
        </p:txBody>
      </p:sp>
      <p:cxnSp>
        <p:nvCxnSpPr>
          <p:cNvPr id="27667" name="Straight Arrow Connector 30">
            <a:extLst>
              <a:ext uri="{FF2B5EF4-FFF2-40B4-BE49-F238E27FC236}">
                <a16:creationId xmlns:a16="http://schemas.microsoft.com/office/drawing/2014/main" id="{D937CD95-0D75-1F0B-AA1C-13B7ADF14651}"/>
              </a:ext>
            </a:extLst>
          </p:cNvPr>
          <p:cNvCxnSpPr>
            <a:cxnSpLocks noChangeShapeType="1"/>
            <a:stCxn id="27652" idx="4"/>
          </p:cNvCxnSpPr>
          <p:nvPr/>
        </p:nvCxnSpPr>
        <p:spPr bwMode="auto">
          <a:xfrm rot="5400000">
            <a:off x="2737644" y="5715794"/>
            <a:ext cx="285750" cy="1588"/>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34" name="TextBox 33">
            <a:extLst>
              <a:ext uri="{FF2B5EF4-FFF2-40B4-BE49-F238E27FC236}">
                <a16:creationId xmlns:a16="http://schemas.microsoft.com/office/drawing/2014/main" id="{2A668B2F-9DC6-2666-3C7E-D648A15895B1}"/>
              </a:ext>
            </a:extLst>
          </p:cNvPr>
          <p:cNvSpPr txBox="1"/>
          <p:nvPr/>
        </p:nvSpPr>
        <p:spPr>
          <a:xfrm>
            <a:off x="3309939" y="6072188"/>
            <a:ext cx="1857375" cy="646112"/>
          </a:xfrm>
          <a:prstGeom prst="rect">
            <a:avLst/>
          </a:prstGeom>
          <a:noFill/>
          <a:ln>
            <a:noFill/>
          </a:ln>
        </p:spPr>
        <p:txBody>
          <a:bodyPr>
            <a:spAutoFit/>
          </a:bodyPr>
          <a:lstStyle/>
          <a:p>
            <a:pPr>
              <a:buFontTx/>
              <a:buNone/>
              <a:defRPr/>
            </a:pPr>
            <a:r>
              <a:rPr lang="en" sz="1200">
                <a:latin typeface="MS Reference Sans Serif"/>
              </a:rPr>
              <a:t>" </a:t>
            </a:r>
            <a:r>
              <a:rPr lang="en" sz="1200"/>
              <a:t>blocked </a:t>
            </a:r>
            <a:r>
              <a:rPr lang="en" sz="1200">
                <a:latin typeface="MS Reference Sans Serif"/>
              </a:rPr>
              <a:t>" </a:t>
            </a:r>
            <a:r>
              <a:rPr lang="en" sz="1200"/>
              <a:t>part (the part of the receptor that binds to DNA)</a:t>
            </a:r>
            <a:endParaRPr lang="en-US" sz="2000" baseline="-25000"/>
          </a:p>
        </p:txBody>
      </p:sp>
      <p:cxnSp>
        <p:nvCxnSpPr>
          <p:cNvPr id="27669" name="Straight Arrow Connector 35">
            <a:extLst>
              <a:ext uri="{FF2B5EF4-FFF2-40B4-BE49-F238E27FC236}">
                <a16:creationId xmlns:a16="http://schemas.microsoft.com/office/drawing/2014/main" id="{E584FECC-13EC-0DF3-912B-969AEE33AFEB}"/>
              </a:ext>
            </a:extLst>
          </p:cNvPr>
          <p:cNvCxnSpPr>
            <a:cxnSpLocks noChangeShapeType="1"/>
            <a:endCxn id="12" idx="3"/>
          </p:cNvCxnSpPr>
          <p:nvPr/>
        </p:nvCxnSpPr>
        <p:spPr bwMode="auto">
          <a:xfrm rot="10800000">
            <a:off x="3024189" y="6357939"/>
            <a:ext cx="357187" cy="71437"/>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37" name="TextBox 36">
            <a:extLst>
              <a:ext uri="{FF2B5EF4-FFF2-40B4-BE49-F238E27FC236}">
                <a16:creationId xmlns:a16="http://schemas.microsoft.com/office/drawing/2014/main" id="{2BDACBAC-5CC7-1EF9-923E-454CC076399A}"/>
              </a:ext>
            </a:extLst>
          </p:cNvPr>
          <p:cNvSpPr txBox="1"/>
          <p:nvPr/>
        </p:nvSpPr>
        <p:spPr>
          <a:xfrm>
            <a:off x="1666875" y="6072189"/>
            <a:ext cx="1214438" cy="523875"/>
          </a:xfrm>
          <a:prstGeom prst="rect">
            <a:avLst/>
          </a:prstGeom>
          <a:noFill/>
          <a:ln>
            <a:noFill/>
          </a:ln>
        </p:spPr>
        <p:txBody>
          <a:bodyPr>
            <a:spAutoFit/>
          </a:bodyPr>
          <a:lstStyle/>
          <a:p>
            <a:pPr>
              <a:defRPr/>
            </a:pPr>
            <a:r>
              <a:rPr lang="en" sz="1400"/>
              <a:t>inhibited</a:t>
            </a:r>
            <a:endParaRPr lang="en-US" baseline="-25000"/>
          </a:p>
          <a:p>
            <a:pPr>
              <a:defRPr/>
            </a:pPr>
            <a:r>
              <a:rPr lang="en" sz="1400"/>
              <a:t>receptor</a:t>
            </a:r>
            <a:endParaRPr lang="en-US" baseline="-25000"/>
          </a:p>
        </p:txBody>
      </p:sp>
      <p:sp>
        <p:nvSpPr>
          <p:cNvPr id="38" name="TextBox 37">
            <a:extLst>
              <a:ext uri="{FF2B5EF4-FFF2-40B4-BE49-F238E27FC236}">
                <a16:creationId xmlns:a16="http://schemas.microsoft.com/office/drawing/2014/main" id="{F5358866-6775-D4FC-9EED-885FB19AC1F3}"/>
              </a:ext>
            </a:extLst>
          </p:cNvPr>
          <p:cNvSpPr txBox="1"/>
          <p:nvPr/>
        </p:nvSpPr>
        <p:spPr>
          <a:xfrm>
            <a:off x="7310439" y="5643564"/>
            <a:ext cx="1214437" cy="523875"/>
          </a:xfrm>
          <a:prstGeom prst="rect">
            <a:avLst/>
          </a:prstGeom>
          <a:noFill/>
          <a:ln>
            <a:noFill/>
          </a:ln>
        </p:spPr>
        <p:txBody>
          <a:bodyPr>
            <a:spAutoFit/>
          </a:bodyPr>
          <a:lstStyle/>
          <a:p>
            <a:pPr>
              <a:defRPr/>
            </a:pPr>
            <a:r>
              <a:rPr lang="en" sz="1400"/>
              <a:t>activated</a:t>
            </a:r>
            <a:endParaRPr lang="en-US" baseline="-25000"/>
          </a:p>
          <a:p>
            <a:pPr>
              <a:defRPr/>
            </a:pPr>
            <a:r>
              <a:rPr lang="en" sz="1400"/>
              <a:t>receptor</a:t>
            </a:r>
            <a:endParaRPr lang="en-US" baseline="-25000"/>
          </a:p>
        </p:txBody>
      </p:sp>
      <p:sp>
        <p:nvSpPr>
          <p:cNvPr id="35" name="Chord 34">
            <a:extLst>
              <a:ext uri="{FF2B5EF4-FFF2-40B4-BE49-F238E27FC236}">
                <a16:creationId xmlns:a16="http://schemas.microsoft.com/office/drawing/2014/main" id="{ED94048C-F40D-5D83-E76F-03E7091421CF}"/>
              </a:ext>
            </a:extLst>
          </p:cNvPr>
          <p:cNvSpPr/>
          <p:nvPr/>
        </p:nvSpPr>
        <p:spPr bwMode="auto">
          <a:xfrm rot="5400000">
            <a:off x="6810376" y="6072188"/>
            <a:ext cx="571500" cy="1571625"/>
          </a:xfrm>
          <a:prstGeom prst="chord">
            <a:avLst>
              <a:gd name="adj1" fmla="val 5376085"/>
              <a:gd name="adj2" fmla="val 16232402"/>
            </a:avLst>
          </a:prstGeom>
          <a:solidFill>
            <a:srgbClr val="993300"/>
          </a:solidFill>
          <a:ln w="9525" cap="flat" cmpd="sng" algn="ctr">
            <a:solidFill>
              <a:schemeClr val="tx1"/>
            </a:solidFill>
            <a:prstDash val="solid"/>
            <a:round/>
            <a:headEnd type="none" w="med" len="med"/>
            <a:tailEnd type="none" w="med" len="med"/>
          </a:ln>
          <a:effectLst/>
        </p:spPr>
        <p:txBody>
          <a:bodyPr/>
          <a:lstStyle/>
          <a:p>
            <a:pPr marL="342900" indent="-342900">
              <a:defRPr/>
            </a:pPr>
            <a:endParaRPr lang="en-US">
              <a:latin typeface="Times New Roman" charset="0"/>
            </a:endParaRPr>
          </a:p>
        </p:txBody>
      </p:sp>
      <p:sp>
        <p:nvSpPr>
          <p:cNvPr id="36" name="TextBox 35">
            <a:extLst>
              <a:ext uri="{FF2B5EF4-FFF2-40B4-BE49-F238E27FC236}">
                <a16:creationId xmlns:a16="http://schemas.microsoft.com/office/drawing/2014/main" id="{8F3A5128-973F-6CD8-3EB9-3AF31EE0934B}"/>
              </a:ext>
            </a:extLst>
          </p:cNvPr>
          <p:cNvSpPr txBox="1"/>
          <p:nvPr/>
        </p:nvSpPr>
        <p:spPr>
          <a:xfrm>
            <a:off x="6738939" y="6500813"/>
            <a:ext cx="1214437" cy="297517"/>
          </a:xfrm>
          <a:prstGeom prst="rect">
            <a:avLst/>
          </a:prstGeom>
          <a:noFill/>
          <a:ln>
            <a:noFill/>
          </a:ln>
        </p:spPr>
        <p:txBody>
          <a:bodyPr>
            <a:spAutoFit/>
          </a:bodyPr>
          <a:lstStyle/>
          <a:p>
            <a:pPr>
              <a:defRPr/>
            </a:pPr>
            <a:r>
              <a:rPr lang="sr-Latn-RS" sz="2000" baseline="-25000" dirty="0">
                <a:solidFill>
                  <a:srgbClr val="FFFFFF"/>
                </a:solidFill>
              </a:rPr>
              <a:t>Cell nucleus</a:t>
            </a:r>
            <a:endParaRPr lang="en-US" sz="2800" baseline="-25000" dirty="0">
              <a:solidFill>
                <a:srgbClr val="FFFFFF"/>
              </a:solidFill>
            </a:endParaRPr>
          </a:p>
        </p:txBody>
      </p:sp>
      <p:sp>
        <p:nvSpPr>
          <p:cNvPr id="27674" name="Freeform 29">
            <a:extLst>
              <a:ext uri="{FF2B5EF4-FFF2-40B4-BE49-F238E27FC236}">
                <a16:creationId xmlns:a16="http://schemas.microsoft.com/office/drawing/2014/main" id="{E0800095-ADA6-A162-BACB-06E976AAA1E1}"/>
              </a:ext>
            </a:extLst>
          </p:cNvPr>
          <p:cNvSpPr>
            <a:spLocks noChangeArrowheads="1"/>
          </p:cNvSpPr>
          <p:nvPr/>
        </p:nvSpPr>
        <p:spPr bwMode="auto">
          <a:xfrm>
            <a:off x="2747964" y="6438901"/>
            <a:ext cx="358775" cy="385763"/>
          </a:xfrm>
          <a:custGeom>
            <a:avLst/>
            <a:gdLst>
              <a:gd name="T0" fmla="*/ 126848 w 358218"/>
              <a:gd name="T1" fmla="*/ 0 h 386499"/>
              <a:gd name="T2" fmla="*/ 203922 w 358218"/>
              <a:gd name="T3" fmla="*/ 36714 h 386499"/>
              <a:gd name="T4" fmla="*/ 232823 w 358218"/>
              <a:gd name="T5" fmla="*/ 119322 h 386499"/>
              <a:gd name="T6" fmla="*/ 69044 w 358218"/>
              <a:gd name="T7" fmla="*/ 128500 h 386499"/>
              <a:gd name="T8" fmla="*/ 40141 w 358218"/>
              <a:gd name="T9" fmla="*/ 238643 h 386499"/>
              <a:gd name="T10" fmla="*/ 309896 w 358218"/>
              <a:gd name="T11" fmla="*/ 220286 h 386499"/>
              <a:gd name="T12" fmla="*/ 348432 w 358218"/>
              <a:gd name="T13" fmla="*/ 293716 h 386499"/>
              <a:gd name="T14" fmla="*/ 203922 w 358218"/>
              <a:gd name="T15" fmla="*/ 302894 h 386499"/>
              <a:gd name="T16" fmla="*/ 117214 w 358218"/>
              <a:gd name="T17" fmla="*/ 376322 h 386499"/>
              <a:gd name="T18" fmla="*/ 117214 w 358218"/>
              <a:gd name="T19" fmla="*/ 376322 h 3864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58218"/>
              <a:gd name="T31" fmla="*/ 0 h 386499"/>
              <a:gd name="T32" fmla="*/ 358218 w 358218"/>
              <a:gd name="T33" fmla="*/ 386499 h 38649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58218" h="386499">
                <a:moveTo>
                  <a:pt x="124119" y="0"/>
                </a:moveTo>
                <a:cubicBezTo>
                  <a:pt x="153184" y="8641"/>
                  <a:pt x="182250" y="17282"/>
                  <a:pt x="199533" y="37707"/>
                </a:cubicBezTo>
                <a:cubicBezTo>
                  <a:pt x="216816" y="58132"/>
                  <a:pt x="249810" y="106838"/>
                  <a:pt x="227814" y="122549"/>
                </a:cubicBezTo>
                <a:cubicBezTo>
                  <a:pt x="205818" y="138260"/>
                  <a:pt x="98981" y="111550"/>
                  <a:pt x="67558" y="131975"/>
                </a:cubicBezTo>
                <a:cubicBezTo>
                  <a:pt x="36135" y="152400"/>
                  <a:pt x="0" y="229386"/>
                  <a:pt x="39278" y="245097"/>
                </a:cubicBezTo>
                <a:cubicBezTo>
                  <a:pt x="78556" y="260808"/>
                  <a:pt x="252952" y="216817"/>
                  <a:pt x="303228" y="226244"/>
                </a:cubicBezTo>
                <a:cubicBezTo>
                  <a:pt x="353504" y="235671"/>
                  <a:pt x="358218" y="287518"/>
                  <a:pt x="340935" y="301658"/>
                </a:cubicBezTo>
                <a:cubicBezTo>
                  <a:pt x="323653" y="315798"/>
                  <a:pt x="237240" y="296945"/>
                  <a:pt x="199533" y="311085"/>
                </a:cubicBezTo>
                <a:cubicBezTo>
                  <a:pt x="161826" y="325225"/>
                  <a:pt x="114692" y="386499"/>
                  <a:pt x="114692" y="386499"/>
                </a:cubicBezTo>
              </a:path>
            </a:pathLst>
          </a:cu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27675" name="Freeform 31">
            <a:extLst>
              <a:ext uri="{FF2B5EF4-FFF2-40B4-BE49-F238E27FC236}">
                <a16:creationId xmlns:a16="http://schemas.microsoft.com/office/drawing/2014/main" id="{551B6D1C-8EEC-FF9E-4EDC-92355FBF98C6}"/>
              </a:ext>
            </a:extLst>
          </p:cNvPr>
          <p:cNvSpPr>
            <a:spLocks noChangeArrowheads="1"/>
          </p:cNvSpPr>
          <p:nvPr/>
        </p:nvSpPr>
        <p:spPr bwMode="auto">
          <a:xfrm>
            <a:off x="7096126" y="6189663"/>
            <a:ext cx="517525" cy="311150"/>
          </a:xfrm>
          <a:custGeom>
            <a:avLst/>
            <a:gdLst>
              <a:gd name="T0" fmla="*/ 0 w 565608"/>
              <a:gd name="T1" fmla="*/ 414496 h 304800"/>
              <a:gd name="T2" fmla="*/ 44763 w 565608"/>
              <a:gd name="T3" fmla="*/ 363219 h 304800"/>
              <a:gd name="T4" fmla="*/ 47250 w 565608"/>
              <a:gd name="T5" fmla="*/ 158106 h 304800"/>
              <a:gd name="T6" fmla="*/ 57197 w 565608"/>
              <a:gd name="T7" fmla="*/ 170925 h 304800"/>
              <a:gd name="T8" fmla="*/ 57197 w 565608"/>
              <a:gd name="T9" fmla="*/ 363219 h 304800"/>
              <a:gd name="T10" fmla="*/ 74605 w 565608"/>
              <a:gd name="T11" fmla="*/ 260666 h 304800"/>
              <a:gd name="T12" fmla="*/ 77092 w 565608"/>
              <a:gd name="T13" fmla="*/ 29913 h 304800"/>
              <a:gd name="T14" fmla="*/ 96989 w 565608"/>
              <a:gd name="T15" fmla="*/ 81190 h 304800"/>
              <a:gd name="T16" fmla="*/ 82066 w 565608"/>
              <a:gd name="T17" fmla="*/ 286301 h 304800"/>
              <a:gd name="T18" fmla="*/ 92014 w 565608"/>
              <a:gd name="T19" fmla="*/ 350402 h 304800"/>
              <a:gd name="T20" fmla="*/ 116882 w 565608"/>
              <a:gd name="T21" fmla="*/ 337580 h 304800"/>
              <a:gd name="T22" fmla="*/ 129315 w 565608"/>
              <a:gd name="T23" fmla="*/ 196563 h 304800"/>
              <a:gd name="T24" fmla="*/ 149211 w 565608"/>
              <a:gd name="T25" fmla="*/ 247846 h 3048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65608"/>
              <a:gd name="T40" fmla="*/ 0 h 304800"/>
              <a:gd name="T41" fmla="*/ 565608 w 565608"/>
              <a:gd name="T42" fmla="*/ 304800 h 30480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65608" h="304800">
                <a:moveTo>
                  <a:pt x="0" y="304800"/>
                </a:moveTo>
                <a:cubicBezTo>
                  <a:pt x="69916" y="301658"/>
                  <a:pt x="139832" y="298516"/>
                  <a:pt x="169683" y="267093"/>
                </a:cubicBezTo>
                <a:cubicBezTo>
                  <a:pt x="199534" y="235670"/>
                  <a:pt x="171253" y="139831"/>
                  <a:pt x="179109" y="116264"/>
                </a:cubicBezTo>
                <a:cubicBezTo>
                  <a:pt x="186965" y="92697"/>
                  <a:pt x="210532" y="100553"/>
                  <a:pt x="216817" y="125691"/>
                </a:cubicBezTo>
                <a:cubicBezTo>
                  <a:pt x="223102" y="150829"/>
                  <a:pt x="205819" y="256095"/>
                  <a:pt x="216817" y="267093"/>
                </a:cubicBezTo>
                <a:cubicBezTo>
                  <a:pt x="227815" y="278091"/>
                  <a:pt x="270235" y="232527"/>
                  <a:pt x="282804" y="191678"/>
                </a:cubicBezTo>
                <a:cubicBezTo>
                  <a:pt x="295373" y="150829"/>
                  <a:pt x="278091" y="43992"/>
                  <a:pt x="292231" y="21996"/>
                </a:cubicBezTo>
                <a:cubicBezTo>
                  <a:pt x="306371" y="0"/>
                  <a:pt x="364504" y="28280"/>
                  <a:pt x="367646" y="59703"/>
                </a:cubicBezTo>
                <a:cubicBezTo>
                  <a:pt x="370788" y="91126"/>
                  <a:pt x="314227" y="177538"/>
                  <a:pt x="311085" y="210532"/>
                </a:cubicBezTo>
                <a:cubicBezTo>
                  <a:pt x="307943" y="243526"/>
                  <a:pt x="326796" y="251382"/>
                  <a:pt x="348792" y="257666"/>
                </a:cubicBezTo>
                <a:cubicBezTo>
                  <a:pt x="370788" y="263950"/>
                  <a:pt x="419493" y="267093"/>
                  <a:pt x="443060" y="248239"/>
                </a:cubicBezTo>
                <a:cubicBezTo>
                  <a:pt x="466627" y="229385"/>
                  <a:pt x="469769" y="155542"/>
                  <a:pt x="490194" y="144544"/>
                </a:cubicBezTo>
                <a:cubicBezTo>
                  <a:pt x="510619" y="133546"/>
                  <a:pt x="538113" y="157899"/>
                  <a:pt x="565608" y="182252"/>
                </a:cubicBezTo>
              </a:path>
            </a:pathLst>
          </a:cu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33" name="Flowchart: Off-page Connector 32">
            <a:extLst>
              <a:ext uri="{FF2B5EF4-FFF2-40B4-BE49-F238E27FC236}">
                <a16:creationId xmlns:a16="http://schemas.microsoft.com/office/drawing/2014/main" id="{89A42295-6825-3327-13ED-1BD61010880E}"/>
              </a:ext>
            </a:extLst>
          </p:cNvPr>
          <p:cNvSpPr/>
          <p:nvPr/>
        </p:nvSpPr>
        <p:spPr bwMode="auto">
          <a:xfrm>
            <a:off x="6953256" y="6429396"/>
            <a:ext cx="142876" cy="142876"/>
          </a:xfrm>
          <a:prstGeom prst="flowChartOffpageConnector">
            <a:avLst/>
          </a:prstGeom>
          <a:solidFill>
            <a:srgbClr val="FFC000"/>
          </a:solidFill>
          <a:ln w="9525" cap="flat" cmpd="sng" algn="ctr">
            <a:solidFill>
              <a:schemeClr val="tx1"/>
            </a:solidFill>
            <a:prstDash val="solid"/>
            <a:round/>
            <a:headEnd type="none" w="med" len="med"/>
            <a:tailEnd type="none" w="med" len="med"/>
          </a:ln>
          <a:effectLst>
            <a:innerShdw blurRad="114300">
              <a:prstClr val="black"/>
            </a:innerShdw>
          </a:effectLst>
        </p:spPr>
        <p:txBody>
          <a:bodyPr/>
          <a:lstStyle/>
          <a:p>
            <a:pPr marL="342900" indent="-342900">
              <a:defRPr/>
            </a:pPr>
            <a:endParaRPr lang="en-US">
              <a:latin typeface="Times New Roman"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descr="Parchment">
            <a:extLst>
              <a:ext uri="{FF2B5EF4-FFF2-40B4-BE49-F238E27FC236}">
                <a16:creationId xmlns:a16="http://schemas.microsoft.com/office/drawing/2014/main" id="{D208F493-80F1-689F-16B5-F856CC0D4855}"/>
              </a:ext>
            </a:extLst>
          </p:cNvPr>
          <p:cNvSpPr>
            <a:spLocks noGrp="1" noChangeArrowheads="1"/>
          </p:cNvSpPr>
          <p:nvPr>
            <p:ph type="title"/>
          </p:nvPr>
        </p:nvSpPr>
        <p:spPr>
          <a:xfrm>
            <a:off x="1524000" y="0"/>
            <a:ext cx="9144000" cy="1066800"/>
          </a:xfrm>
          <a:blipFill dpi="0" rotWithShape="0">
            <a:blip r:embed="rId3"/>
            <a:srcRect/>
            <a:tile tx="0" ty="0" sx="100000" sy="100000" flip="none" algn="tl"/>
          </a:blipFill>
        </p:spPr>
        <p:txBody>
          <a:bodyPr>
            <a:normAutofit fontScale="90000"/>
          </a:bodyPr>
          <a:lstStyle/>
          <a:p>
            <a:pPr eaLnBrk="1" hangingPunct="1"/>
            <a:br>
              <a:rPr lang="sr-Cyrl-CS" altLang="en-US" sz="2400" b="1"/>
            </a:br>
            <a:br>
              <a:rPr lang="sr-Cyrl-CS" altLang="en-US" sz="2400" b="1"/>
            </a:br>
            <a:r>
              <a:rPr lang="en" altLang="en-US" sz="3200" b="1"/>
              <a:t>PHARMACOKINETICS</a:t>
            </a:r>
            <a:br>
              <a:rPr lang="sr-Cyrl-CS" altLang="en-US" sz="3200" b="1"/>
            </a:br>
            <a:br>
              <a:rPr lang="sr-Cyrl-CS" altLang="en-US" sz="2400" b="1"/>
            </a:br>
            <a:endParaRPr lang="en-GB" altLang="en-US" sz="2000" b="1"/>
          </a:p>
        </p:txBody>
      </p:sp>
      <p:sp>
        <p:nvSpPr>
          <p:cNvPr id="33795" name="Rectangle 3" descr="Parchment">
            <a:extLst>
              <a:ext uri="{FF2B5EF4-FFF2-40B4-BE49-F238E27FC236}">
                <a16:creationId xmlns:a16="http://schemas.microsoft.com/office/drawing/2014/main" id="{49CBD582-A667-881F-BA49-2F270D1D09A6}"/>
              </a:ext>
            </a:extLst>
          </p:cNvPr>
          <p:cNvSpPr>
            <a:spLocks noGrp="1" noChangeArrowheads="1"/>
          </p:cNvSpPr>
          <p:nvPr>
            <p:ph type="body" idx="1"/>
          </p:nvPr>
        </p:nvSpPr>
        <p:spPr>
          <a:xfrm>
            <a:off x="1524000" y="1066800"/>
            <a:ext cx="9144000" cy="5791200"/>
          </a:xfrm>
          <a:blipFill dpi="0" rotWithShape="0">
            <a:blip r:embed="rId3"/>
            <a:srcRect/>
            <a:tile tx="0" ty="0" sx="100000" sy="100000" flip="none" algn="tl"/>
          </a:blipFill>
        </p:spPr>
        <p:txBody>
          <a:bodyPr>
            <a:normAutofit lnSpcReduction="10000"/>
          </a:bodyPr>
          <a:lstStyle/>
          <a:p>
            <a:pPr eaLnBrk="1" hangingPunct="1">
              <a:buFontTx/>
              <a:buNone/>
            </a:pPr>
            <a:r>
              <a:rPr lang="en" altLang="en-US" sz="1600" b="1" dirty="0">
                <a:solidFill>
                  <a:srgbClr val="CC0000"/>
                </a:solidFill>
              </a:rPr>
              <a:t>PHARMACOKINETICS </a:t>
            </a:r>
            <a:r>
              <a:rPr lang="en" altLang="en-US" sz="1600" dirty="0"/>
              <a:t>is a branch of pharmacology that studies the movement and fate of the drug in the body, i.e. the body's action on the drug. In other words, it studies </a:t>
            </a:r>
            <a:r>
              <a:rPr lang="en" altLang="en-US" sz="1600" b="1" dirty="0">
                <a:solidFill>
                  <a:srgbClr val="CC0000"/>
                </a:solidFill>
              </a:rPr>
              <a:t>the absorption </a:t>
            </a:r>
            <a:r>
              <a:rPr lang="en" altLang="en-US" sz="1600" dirty="0"/>
              <a:t>, </a:t>
            </a:r>
            <a:r>
              <a:rPr lang="en" altLang="en-US" sz="1600" b="1" dirty="0">
                <a:solidFill>
                  <a:srgbClr val="AB57FF"/>
                </a:solidFill>
              </a:rPr>
              <a:t>distribution </a:t>
            </a:r>
            <a:r>
              <a:rPr lang="en" altLang="en-US" sz="1600" dirty="0"/>
              <a:t>, </a:t>
            </a:r>
            <a:r>
              <a:rPr lang="en" altLang="en-US" sz="1600" b="1" dirty="0">
                <a:solidFill>
                  <a:srgbClr val="0066CC"/>
                </a:solidFill>
              </a:rPr>
              <a:t>biotransformation </a:t>
            </a:r>
            <a:r>
              <a:rPr lang="en" altLang="en-US" sz="1600" dirty="0"/>
              <a:t>and </a:t>
            </a:r>
            <a:r>
              <a:rPr lang="en" altLang="en-US" sz="1600" b="1" dirty="0">
                <a:solidFill>
                  <a:srgbClr val="B68600"/>
                </a:solidFill>
              </a:rPr>
              <a:t>elimination </a:t>
            </a:r>
            <a:r>
              <a:rPr lang="en" altLang="en-US" sz="1600" dirty="0"/>
              <a:t>of drugs.</a:t>
            </a:r>
          </a:p>
          <a:p>
            <a:pPr eaLnBrk="1" hangingPunct="1">
              <a:buFontTx/>
              <a:buNone/>
            </a:pPr>
            <a:endParaRPr lang="sr-Cyrl-CS" altLang="en-US" sz="1400" dirty="0"/>
          </a:p>
          <a:p>
            <a:pPr eaLnBrk="1" hangingPunct="1">
              <a:buFontTx/>
              <a:buNone/>
            </a:pPr>
            <a:endParaRPr lang="sr-Cyrl-CS" altLang="en-US" sz="1400" dirty="0"/>
          </a:p>
          <a:p>
            <a:pPr eaLnBrk="1" hangingPunct="1">
              <a:buFontTx/>
              <a:buNone/>
            </a:pPr>
            <a:r>
              <a:rPr lang="en" altLang="en-US" sz="1400" dirty="0"/>
              <a:t>      </a:t>
            </a:r>
            <a:r>
              <a:rPr lang="en" altLang="en-US" sz="1400" b="1" dirty="0"/>
              <a:t>SITE OF MEDICINE ADMINISTRATION</a:t>
            </a:r>
            <a:r>
              <a:rPr lang="en" altLang="en-US" sz="1400" dirty="0"/>
              <a:t>                                                                                                                           </a:t>
            </a:r>
            <a:r>
              <a:rPr lang="en" altLang="en-US" sz="1400" dirty="0">
                <a:solidFill>
                  <a:srgbClr val="B68600"/>
                </a:solidFill>
              </a:rPr>
              <a:t>elimination</a:t>
            </a:r>
          </a:p>
          <a:p>
            <a:pPr eaLnBrk="1" hangingPunct="1">
              <a:buFontTx/>
              <a:buNone/>
            </a:pPr>
            <a:r>
              <a:rPr lang="en" altLang="en-US" sz="1400" b="1" dirty="0"/>
              <a:t>                                                                                                                  </a:t>
            </a:r>
            <a:r>
              <a:rPr lang="en" altLang="en-US" sz="1600" b="1" dirty="0">
                <a:solidFill>
                  <a:srgbClr val="AB57FF"/>
                </a:solidFill>
              </a:rPr>
              <a:t>Place of action</a:t>
            </a:r>
            <a:r>
              <a:rPr lang="en" altLang="en-US" sz="1400" b="1" dirty="0"/>
              <a:t>                       </a:t>
            </a:r>
            <a:r>
              <a:rPr lang="en" altLang="en-US" sz="1600" b="1" dirty="0">
                <a:solidFill>
                  <a:srgbClr val="B68600"/>
                </a:solidFill>
              </a:rPr>
              <a:t>Lungs</a:t>
            </a:r>
          </a:p>
          <a:p>
            <a:pPr eaLnBrk="1" hangingPunct="1">
              <a:buFontTx/>
              <a:buNone/>
            </a:pPr>
            <a:r>
              <a:rPr lang="en" altLang="en-US" sz="1400" dirty="0"/>
              <a:t>                          </a:t>
            </a:r>
            <a:r>
              <a:rPr lang="sr-Latn-RS" altLang="en-US" sz="1400" dirty="0"/>
              <a:t>   </a:t>
            </a:r>
            <a:r>
              <a:rPr lang="en" altLang="en-US" sz="1400" dirty="0"/>
              <a:t> </a:t>
            </a:r>
            <a:r>
              <a:rPr lang="en" altLang="en-US" sz="1400" b="1" dirty="0">
                <a:solidFill>
                  <a:srgbClr val="CC0000"/>
                </a:solidFill>
              </a:rPr>
              <a:t>absorption</a:t>
            </a:r>
          </a:p>
          <a:p>
            <a:pPr eaLnBrk="1" hangingPunct="1">
              <a:buFontTx/>
              <a:buNone/>
            </a:pPr>
            <a:endParaRPr lang="sr-Cyrl-CS" altLang="en-US" sz="1400" b="1" dirty="0">
              <a:solidFill>
                <a:srgbClr val="CC0000"/>
              </a:solidFill>
            </a:endParaRPr>
          </a:p>
          <a:p>
            <a:pPr eaLnBrk="1" hangingPunct="1">
              <a:buFontTx/>
              <a:buNone/>
            </a:pPr>
            <a:r>
              <a:rPr lang="en" altLang="en-US" sz="1400" dirty="0"/>
              <a:t>          </a:t>
            </a:r>
            <a:r>
              <a:rPr lang="en" altLang="en-US" sz="1400" b="1" dirty="0"/>
              <a:t>BLOOD PLASMA</a:t>
            </a:r>
            <a:r>
              <a:rPr lang="en" altLang="en-US" sz="1400" dirty="0"/>
              <a:t>              </a:t>
            </a:r>
            <a:r>
              <a:rPr lang="sr-Latn-RS" altLang="en-US" sz="1400" dirty="0"/>
              <a:t>              </a:t>
            </a:r>
            <a:r>
              <a:rPr lang="en" altLang="en-US" sz="1400" dirty="0"/>
              <a:t> </a:t>
            </a:r>
            <a:r>
              <a:rPr lang="en" altLang="en-US" sz="1400" b="1" dirty="0"/>
              <a:t>EXTRACELLULAR FLUID</a:t>
            </a:r>
            <a:r>
              <a:rPr lang="en" altLang="en-US" sz="1400" dirty="0"/>
              <a:t>             </a:t>
            </a:r>
            <a:r>
              <a:rPr lang="sr-Latn-RS" altLang="en-US" sz="1400" dirty="0"/>
              <a:t>                             </a:t>
            </a:r>
            <a:r>
              <a:rPr lang="en" altLang="en-US" sz="1400" b="1" dirty="0"/>
              <a:t>CELLS</a:t>
            </a:r>
            <a:r>
              <a:rPr lang="en" altLang="en-US" sz="1400" dirty="0"/>
              <a:t>           </a:t>
            </a:r>
            <a:r>
              <a:rPr lang="sr-Latn-RS" altLang="en-US" sz="1400" dirty="0"/>
              <a:t>                    </a:t>
            </a:r>
            <a:r>
              <a:rPr lang="en" altLang="en-US" sz="1600" b="1" dirty="0">
                <a:solidFill>
                  <a:srgbClr val="AB57FF"/>
                </a:solidFill>
              </a:rPr>
              <a:t>Tissue depots</a:t>
            </a:r>
          </a:p>
          <a:p>
            <a:pPr eaLnBrk="1" hangingPunct="1">
              <a:buFontTx/>
              <a:buNone/>
            </a:pPr>
            <a:r>
              <a:rPr lang="sr-Latn-RS" altLang="en-US" sz="1400" dirty="0"/>
              <a:t>       </a:t>
            </a:r>
            <a:r>
              <a:rPr lang="en" altLang="en-US" sz="1400" dirty="0"/>
              <a:t>a protein-bound drug</a:t>
            </a:r>
          </a:p>
          <a:p>
            <a:pPr eaLnBrk="1" hangingPunct="1">
              <a:buFontTx/>
              <a:buNone/>
            </a:pPr>
            <a:r>
              <a:rPr lang="en" altLang="en-US" sz="1400" dirty="0">
                <a:sym typeface="Marlett" pitchFamily="2" charset="2"/>
              </a:rPr>
              <a:t>                         </a:t>
            </a:r>
            <a:r>
              <a:rPr lang="sr-Latn-RS" altLang="en-US" sz="1400" dirty="0">
                <a:sym typeface="Marlett" pitchFamily="2" charset="2"/>
              </a:rPr>
              <a:t>free drug</a:t>
            </a:r>
            <a:r>
              <a:rPr lang="en" altLang="en-US" sz="1400" dirty="0">
                <a:sym typeface="Marlett" pitchFamily="2" charset="2"/>
              </a:rPr>
              <a:t>                                                                                                                </a:t>
            </a:r>
            <a:r>
              <a:rPr lang="en" altLang="en-US" sz="1600" b="1" dirty="0">
                <a:solidFill>
                  <a:srgbClr val="0066CC"/>
                </a:solidFill>
                <a:sym typeface="Marlett" pitchFamily="2" charset="2"/>
              </a:rPr>
              <a:t>Place</a:t>
            </a:r>
            <a:r>
              <a:rPr lang="en" altLang="en-US" sz="1600" b="1" dirty="0">
                <a:sym typeface="Marlett" pitchFamily="2" charset="2"/>
              </a:rPr>
              <a:t> </a:t>
            </a:r>
            <a:r>
              <a:rPr lang="sr-Latn-RS" altLang="en-US" sz="1600" b="1" dirty="0">
                <a:solidFill>
                  <a:srgbClr val="0070C0"/>
                </a:solidFill>
                <a:sym typeface="Marlett" pitchFamily="2" charset="2"/>
              </a:rPr>
              <a:t>of</a:t>
            </a:r>
            <a:r>
              <a:rPr lang="sr-Latn-RS" altLang="en-US" sz="1600" b="1" dirty="0">
                <a:sym typeface="Marlett" pitchFamily="2" charset="2"/>
              </a:rPr>
              <a:t> </a:t>
            </a:r>
            <a:r>
              <a:rPr lang="en" altLang="en-US" sz="1600" b="1" dirty="0">
                <a:solidFill>
                  <a:srgbClr val="0066CC"/>
                </a:solidFill>
                <a:sym typeface="Marlett" pitchFamily="2" charset="2"/>
              </a:rPr>
              <a:t>biotransformation</a:t>
            </a:r>
          </a:p>
          <a:p>
            <a:pPr eaLnBrk="1" hangingPunct="1">
              <a:buFontTx/>
              <a:buNone/>
            </a:pPr>
            <a:r>
              <a:rPr lang="en" altLang="en-US" sz="1400" dirty="0"/>
              <a:t> </a:t>
            </a:r>
            <a:r>
              <a:rPr lang="sr-Latn-RS" altLang="en-US" sz="1400" dirty="0"/>
              <a:t>                                                                                             </a:t>
            </a:r>
            <a:r>
              <a:rPr lang="en" altLang="en-US" sz="1400" dirty="0">
                <a:solidFill>
                  <a:srgbClr val="0066CC"/>
                </a:solidFill>
              </a:rPr>
              <a:t>hydrophilic metabolites</a:t>
            </a:r>
            <a:r>
              <a:rPr lang="en" altLang="en-US" sz="1400" dirty="0"/>
              <a:t>                                      </a:t>
            </a:r>
            <a:r>
              <a:rPr lang="en" altLang="en-US" sz="1400" dirty="0">
                <a:solidFill>
                  <a:srgbClr val="0066CC"/>
                </a:solidFill>
              </a:rPr>
              <a:t>liver</a:t>
            </a:r>
          </a:p>
          <a:p>
            <a:pPr eaLnBrk="1" hangingPunct="1">
              <a:buFontTx/>
              <a:buNone/>
            </a:pPr>
            <a:endParaRPr lang="sr-Cyrl-CS" altLang="en-US" sz="1400" dirty="0">
              <a:solidFill>
                <a:srgbClr val="0066CC"/>
              </a:solidFill>
            </a:endParaRPr>
          </a:p>
          <a:p>
            <a:pPr eaLnBrk="1" hangingPunct="1">
              <a:buFontTx/>
              <a:buNone/>
            </a:pPr>
            <a:r>
              <a:rPr lang="en" altLang="en-US" sz="1400" dirty="0"/>
              <a:t> </a:t>
            </a:r>
            <a:r>
              <a:rPr lang="en" altLang="en-US" sz="1400" dirty="0">
                <a:solidFill>
                  <a:srgbClr val="B68600"/>
                </a:solidFill>
              </a:rPr>
              <a:t>elimination </a:t>
            </a:r>
            <a:r>
              <a:rPr lang="sr-Latn-RS" altLang="en-US" sz="1400" dirty="0">
                <a:solidFill>
                  <a:srgbClr val="B68600"/>
                </a:solidFill>
              </a:rPr>
              <a:t>                                                                                                                                          </a:t>
            </a:r>
            <a:r>
              <a:rPr lang="en" altLang="en-US" sz="1400" dirty="0">
                <a:solidFill>
                  <a:srgbClr val="B68600"/>
                </a:solidFill>
              </a:rPr>
              <a:t>elimination</a:t>
            </a:r>
          </a:p>
          <a:p>
            <a:pPr eaLnBrk="1" hangingPunct="1">
              <a:buFontTx/>
              <a:buNone/>
            </a:pPr>
            <a:r>
              <a:rPr lang="en" altLang="en-US" sz="1400" dirty="0">
                <a:solidFill>
                  <a:srgbClr val="B68600"/>
                </a:solidFill>
              </a:rPr>
              <a:t>through the kidneys </a:t>
            </a:r>
            <a:r>
              <a:rPr lang="sr-Latn-RS" altLang="en-US" sz="1400" dirty="0">
                <a:solidFill>
                  <a:srgbClr val="B68600"/>
                </a:solidFill>
              </a:rPr>
              <a:t>                                                                                                                       </a:t>
            </a:r>
            <a:r>
              <a:rPr lang="en" altLang="en-US" sz="1400" dirty="0">
                <a:solidFill>
                  <a:srgbClr val="B68600"/>
                </a:solidFill>
              </a:rPr>
              <a:t>through the bile</a:t>
            </a:r>
          </a:p>
          <a:p>
            <a:pPr eaLnBrk="1" hangingPunct="1">
              <a:buFontTx/>
              <a:buNone/>
            </a:pPr>
            <a:endParaRPr lang="sr-Cyrl-CS" altLang="en-US" sz="1400" dirty="0">
              <a:solidFill>
                <a:srgbClr val="B68600"/>
              </a:solidFill>
            </a:endParaRPr>
          </a:p>
          <a:p>
            <a:pPr eaLnBrk="1" hangingPunct="1">
              <a:buFontTx/>
              <a:buNone/>
            </a:pPr>
            <a:r>
              <a:rPr lang="en" altLang="en-US" sz="1400" dirty="0"/>
              <a:t>                                       </a:t>
            </a:r>
            <a:r>
              <a:rPr lang="en" altLang="en-US" sz="1400" dirty="0">
                <a:solidFill>
                  <a:srgbClr val="CC0000"/>
                </a:solidFill>
              </a:rPr>
              <a:t>reabsorption </a:t>
            </a:r>
            <a:r>
              <a:rPr lang="sr-Latn-RS" altLang="en-US" sz="1400" dirty="0">
                <a:solidFill>
                  <a:srgbClr val="CC0000"/>
                </a:solidFill>
              </a:rPr>
              <a:t>                                                                                                  </a:t>
            </a:r>
            <a:r>
              <a:rPr lang="en" altLang="en-US" sz="1400" dirty="0">
                <a:solidFill>
                  <a:srgbClr val="CC0000"/>
                </a:solidFill>
              </a:rPr>
              <a:t>reabsorption</a:t>
            </a:r>
          </a:p>
          <a:p>
            <a:pPr eaLnBrk="1" hangingPunct="1">
              <a:buFontTx/>
              <a:buNone/>
            </a:pPr>
            <a:r>
              <a:rPr lang="en" altLang="en-US" sz="1200" dirty="0"/>
              <a:t>                                                                                                                                                                            </a:t>
            </a:r>
          </a:p>
          <a:p>
            <a:pPr eaLnBrk="1" hangingPunct="1">
              <a:buFontTx/>
              <a:buNone/>
            </a:pPr>
            <a:endParaRPr lang="sr-Cyrl-CS" altLang="en-US" sz="1200" dirty="0"/>
          </a:p>
          <a:p>
            <a:pPr eaLnBrk="1" hangingPunct="1">
              <a:buFontTx/>
              <a:buNone/>
            </a:pPr>
            <a:endParaRPr lang="sr-Cyrl-CS" altLang="en-US" sz="1200" dirty="0"/>
          </a:p>
        </p:txBody>
      </p:sp>
      <p:sp>
        <p:nvSpPr>
          <p:cNvPr id="33796" name="Rectangle 5">
            <a:extLst>
              <a:ext uri="{FF2B5EF4-FFF2-40B4-BE49-F238E27FC236}">
                <a16:creationId xmlns:a16="http://schemas.microsoft.com/office/drawing/2014/main" id="{4D9C1E81-B2DC-0BCB-5AAF-A0E216C1DE25}"/>
              </a:ext>
            </a:extLst>
          </p:cNvPr>
          <p:cNvSpPr>
            <a:spLocks noChangeArrowheads="1"/>
          </p:cNvSpPr>
          <p:nvPr/>
        </p:nvSpPr>
        <p:spPr bwMode="auto">
          <a:xfrm>
            <a:off x="1828799" y="2286000"/>
            <a:ext cx="2895595" cy="39687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33797" name="Rectangle 6">
            <a:extLst>
              <a:ext uri="{FF2B5EF4-FFF2-40B4-BE49-F238E27FC236}">
                <a16:creationId xmlns:a16="http://schemas.microsoft.com/office/drawing/2014/main" id="{65471CD7-31DA-FE2D-9F10-14EFD5C5E000}"/>
              </a:ext>
            </a:extLst>
          </p:cNvPr>
          <p:cNvSpPr>
            <a:spLocks noChangeArrowheads="1"/>
          </p:cNvSpPr>
          <p:nvPr/>
        </p:nvSpPr>
        <p:spPr bwMode="auto">
          <a:xfrm>
            <a:off x="1828800" y="3429000"/>
            <a:ext cx="1828800" cy="1143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33798" name="Rectangle 7">
            <a:extLst>
              <a:ext uri="{FF2B5EF4-FFF2-40B4-BE49-F238E27FC236}">
                <a16:creationId xmlns:a16="http://schemas.microsoft.com/office/drawing/2014/main" id="{C770C3FD-B918-477D-8368-A88305828895}"/>
              </a:ext>
            </a:extLst>
          </p:cNvPr>
          <p:cNvSpPr>
            <a:spLocks noChangeArrowheads="1"/>
          </p:cNvSpPr>
          <p:nvPr/>
        </p:nvSpPr>
        <p:spPr bwMode="auto">
          <a:xfrm>
            <a:off x="4176713" y="3521529"/>
            <a:ext cx="2895600" cy="304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33799" name="Rectangle 8">
            <a:extLst>
              <a:ext uri="{FF2B5EF4-FFF2-40B4-BE49-F238E27FC236}">
                <a16:creationId xmlns:a16="http://schemas.microsoft.com/office/drawing/2014/main" id="{CF36E904-65D3-3829-0A2B-64FDEE807F1E}"/>
              </a:ext>
            </a:extLst>
          </p:cNvPr>
          <p:cNvSpPr>
            <a:spLocks noChangeArrowheads="1"/>
          </p:cNvSpPr>
          <p:nvPr/>
        </p:nvSpPr>
        <p:spPr bwMode="auto">
          <a:xfrm>
            <a:off x="7524750" y="3546704"/>
            <a:ext cx="857250" cy="304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33800" name="Rectangle 9">
            <a:extLst>
              <a:ext uri="{FF2B5EF4-FFF2-40B4-BE49-F238E27FC236}">
                <a16:creationId xmlns:a16="http://schemas.microsoft.com/office/drawing/2014/main" id="{3F371919-CEEB-40A0-2080-02673289E7B6}"/>
              </a:ext>
            </a:extLst>
          </p:cNvPr>
          <p:cNvSpPr>
            <a:spLocks noChangeArrowheads="1"/>
          </p:cNvSpPr>
          <p:nvPr/>
        </p:nvSpPr>
        <p:spPr bwMode="auto">
          <a:xfrm>
            <a:off x="8077200" y="3352800"/>
            <a:ext cx="76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33801" name="Line 10">
            <a:extLst>
              <a:ext uri="{FF2B5EF4-FFF2-40B4-BE49-F238E27FC236}">
                <a16:creationId xmlns:a16="http://schemas.microsoft.com/office/drawing/2014/main" id="{BD36BB69-4679-1F8E-E249-7A895E34C16D}"/>
              </a:ext>
            </a:extLst>
          </p:cNvPr>
          <p:cNvSpPr>
            <a:spLocks noChangeShapeType="1"/>
          </p:cNvSpPr>
          <p:nvPr/>
        </p:nvSpPr>
        <p:spPr bwMode="auto">
          <a:xfrm flipH="1" flipV="1">
            <a:off x="7467600" y="2971800"/>
            <a:ext cx="304800" cy="381000"/>
          </a:xfrm>
          <a:prstGeom prst="line">
            <a:avLst/>
          </a:prstGeom>
          <a:noFill/>
          <a:ln w="28575">
            <a:solidFill>
              <a:srgbClr val="AB57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3802" name="Line 11">
            <a:extLst>
              <a:ext uri="{FF2B5EF4-FFF2-40B4-BE49-F238E27FC236}">
                <a16:creationId xmlns:a16="http://schemas.microsoft.com/office/drawing/2014/main" id="{BFAAF7A6-6BA4-392F-6D43-DEF388A6F0C7}"/>
              </a:ext>
            </a:extLst>
          </p:cNvPr>
          <p:cNvSpPr>
            <a:spLocks noChangeShapeType="1"/>
          </p:cNvSpPr>
          <p:nvPr/>
        </p:nvSpPr>
        <p:spPr bwMode="auto">
          <a:xfrm flipV="1">
            <a:off x="8382000" y="3052762"/>
            <a:ext cx="395287" cy="304801"/>
          </a:xfrm>
          <a:prstGeom prst="line">
            <a:avLst/>
          </a:prstGeom>
          <a:noFill/>
          <a:ln w="28575">
            <a:solidFill>
              <a:srgbClr val="AB57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3803" name="Line 12">
            <a:extLst>
              <a:ext uri="{FF2B5EF4-FFF2-40B4-BE49-F238E27FC236}">
                <a16:creationId xmlns:a16="http://schemas.microsoft.com/office/drawing/2014/main" id="{BEE685CA-DC11-2316-FE4B-C53A8E7E1091}"/>
              </a:ext>
            </a:extLst>
          </p:cNvPr>
          <p:cNvSpPr>
            <a:spLocks noChangeShapeType="1"/>
          </p:cNvSpPr>
          <p:nvPr/>
        </p:nvSpPr>
        <p:spPr bwMode="auto">
          <a:xfrm>
            <a:off x="8458200" y="3673929"/>
            <a:ext cx="228600" cy="0"/>
          </a:xfrm>
          <a:prstGeom prst="line">
            <a:avLst/>
          </a:prstGeom>
          <a:noFill/>
          <a:ln w="28575">
            <a:solidFill>
              <a:srgbClr val="AB57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3804" name="Line 13">
            <a:extLst>
              <a:ext uri="{FF2B5EF4-FFF2-40B4-BE49-F238E27FC236}">
                <a16:creationId xmlns:a16="http://schemas.microsoft.com/office/drawing/2014/main" id="{59F95059-7BBD-11E0-D0F8-773BFD6A8F29}"/>
              </a:ext>
            </a:extLst>
          </p:cNvPr>
          <p:cNvSpPr>
            <a:spLocks noChangeShapeType="1"/>
          </p:cNvSpPr>
          <p:nvPr/>
        </p:nvSpPr>
        <p:spPr bwMode="auto">
          <a:xfrm>
            <a:off x="8382000" y="3786188"/>
            <a:ext cx="609600" cy="252412"/>
          </a:xfrm>
          <a:prstGeom prst="line">
            <a:avLst/>
          </a:prstGeom>
          <a:noFill/>
          <a:ln w="28575">
            <a:solidFill>
              <a:srgbClr val="AB57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3805" name="Line 14">
            <a:extLst>
              <a:ext uri="{FF2B5EF4-FFF2-40B4-BE49-F238E27FC236}">
                <a16:creationId xmlns:a16="http://schemas.microsoft.com/office/drawing/2014/main" id="{8F36E118-0191-96AB-AF26-11B3FE2DA939}"/>
              </a:ext>
            </a:extLst>
          </p:cNvPr>
          <p:cNvSpPr>
            <a:spLocks noChangeShapeType="1"/>
          </p:cNvSpPr>
          <p:nvPr/>
        </p:nvSpPr>
        <p:spPr bwMode="auto">
          <a:xfrm>
            <a:off x="9067800" y="4572000"/>
            <a:ext cx="0" cy="1600200"/>
          </a:xfrm>
          <a:prstGeom prst="line">
            <a:avLst/>
          </a:prstGeom>
          <a:noFill/>
          <a:ln w="9525">
            <a:solidFill>
              <a:srgbClr val="B28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3806" name="Line 18">
            <a:extLst>
              <a:ext uri="{FF2B5EF4-FFF2-40B4-BE49-F238E27FC236}">
                <a16:creationId xmlns:a16="http://schemas.microsoft.com/office/drawing/2014/main" id="{BFD9C84B-13D4-2CC8-72E8-78AAF70F2EE0}"/>
              </a:ext>
            </a:extLst>
          </p:cNvPr>
          <p:cNvSpPr>
            <a:spLocks noChangeShapeType="1"/>
          </p:cNvSpPr>
          <p:nvPr/>
        </p:nvSpPr>
        <p:spPr bwMode="auto">
          <a:xfrm>
            <a:off x="2743200" y="4572000"/>
            <a:ext cx="0" cy="1676400"/>
          </a:xfrm>
          <a:prstGeom prst="line">
            <a:avLst/>
          </a:prstGeom>
          <a:noFill/>
          <a:ln w="38100">
            <a:solidFill>
              <a:srgbClr val="B283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3807" name="Line 20">
            <a:extLst>
              <a:ext uri="{FF2B5EF4-FFF2-40B4-BE49-F238E27FC236}">
                <a16:creationId xmlns:a16="http://schemas.microsoft.com/office/drawing/2014/main" id="{63ADC574-7A88-3B6E-1DEF-D683253C0924}"/>
              </a:ext>
            </a:extLst>
          </p:cNvPr>
          <p:cNvSpPr>
            <a:spLocks noChangeShapeType="1"/>
          </p:cNvSpPr>
          <p:nvPr/>
        </p:nvSpPr>
        <p:spPr bwMode="auto">
          <a:xfrm flipH="1">
            <a:off x="3848100" y="4343400"/>
            <a:ext cx="3718832" cy="18367"/>
          </a:xfrm>
          <a:prstGeom prst="line">
            <a:avLst/>
          </a:prstGeom>
          <a:noFill/>
          <a:ln w="28575">
            <a:solidFill>
              <a:srgbClr val="0066CC"/>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3808" name="Freeform 23">
            <a:extLst>
              <a:ext uri="{FF2B5EF4-FFF2-40B4-BE49-F238E27FC236}">
                <a16:creationId xmlns:a16="http://schemas.microsoft.com/office/drawing/2014/main" id="{0D1D9A96-AF12-AE12-7315-98D8E776DACF}"/>
              </a:ext>
            </a:extLst>
          </p:cNvPr>
          <p:cNvSpPr>
            <a:spLocks/>
          </p:cNvSpPr>
          <p:nvPr/>
        </p:nvSpPr>
        <p:spPr bwMode="auto">
          <a:xfrm>
            <a:off x="3657600" y="4343400"/>
            <a:ext cx="5410200" cy="1689100"/>
          </a:xfrm>
          <a:custGeom>
            <a:avLst/>
            <a:gdLst>
              <a:gd name="T0" fmla="*/ 2147483647 w 3408"/>
              <a:gd name="T1" fmla="*/ 2147483647 h 1064"/>
              <a:gd name="T2" fmla="*/ 2147483647 w 3408"/>
              <a:gd name="T3" fmla="*/ 2147483647 h 1064"/>
              <a:gd name="T4" fmla="*/ 0 w 3408"/>
              <a:gd name="T5" fmla="*/ 0 h 1064"/>
              <a:gd name="T6" fmla="*/ 0 60000 65536"/>
              <a:gd name="T7" fmla="*/ 0 60000 65536"/>
              <a:gd name="T8" fmla="*/ 0 60000 65536"/>
              <a:gd name="T9" fmla="*/ 0 w 3408"/>
              <a:gd name="T10" fmla="*/ 0 h 1064"/>
              <a:gd name="T11" fmla="*/ 3408 w 3408"/>
              <a:gd name="T12" fmla="*/ 1064 h 1064"/>
            </a:gdLst>
            <a:ahLst/>
            <a:cxnLst>
              <a:cxn ang="T6">
                <a:pos x="T0" y="T1"/>
              </a:cxn>
              <a:cxn ang="T7">
                <a:pos x="T2" y="T3"/>
              </a:cxn>
              <a:cxn ang="T8">
                <a:pos x="T4" y="T5"/>
              </a:cxn>
            </a:cxnLst>
            <a:rect l="T9" t="T10" r="T11" b="T12"/>
            <a:pathLst>
              <a:path w="3408" h="1064">
                <a:moveTo>
                  <a:pt x="3408" y="912"/>
                </a:moveTo>
                <a:cubicBezTo>
                  <a:pt x="3092" y="988"/>
                  <a:pt x="2776" y="1064"/>
                  <a:pt x="2208" y="912"/>
                </a:cubicBezTo>
                <a:cubicBezTo>
                  <a:pt x="1640" y="760"/>
                  <a:pt x="820" y="380"/>
                  <a:pt x="0" y="0"/>
                </a:cubicBezTo>
              </a:path>
            </a:pathLst>
          </a:custGeom>
          <a:noFill/>
          <a:ln w="9525">
            <a:solidFill>
              <a:srgbClr val="CC0000"/>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33809" name="Freeform 26">
            <a:extLst>
              <a:ext uri="{FF2B5EF4-FFF2-40B4-BE49-F238E27FC236}">
                <a16:creationId xmlns:a16="http://schemas.microsoft.com/office/drawing/2014/main" id="{2F36A668-8831-4084-C72B-90E320F30E57}"/>
              </a:ext>
            </a:extLst>
          </p:cNvPr>
          <p:cNvSpPr>
            <a:spLocks/>
          </p:cNvSpPr>
          <p:nvPr/>
        </p:nvSpPr>
        <p:spPr bwMode="auto">
          <a:xfrm>
            <a:off x="2743200" y="4572000"/>
            <a:ext cx="546100" cy="1422400"/>
          </a:xfrm>
          <a:custGeom>
            <a:avLst/>
            <a:gdLst>
              <a:gd name="T0" fmla="*/ 0 w 344"/>
              <a:gd name="T1" fmla="*/ 2147483647 h 896"/>
              <a:gd name="T2" fmla="*/ 2147483647 w 344"/>
              <a:gd name="T3" fmla="*/ 2147483647 h 896"/>
              <a:gd name="T4" fmla="*/ 2147483647 w 344"/>
              <a:gd name="T5" fmla="*/ 0 h 896"/>
              <a:gd name="T6" fmla="*/ 0 60000 65536"/>
              <a:gd name="T7" fmla="*/ 0 60000 65536"/>
              <a:gd name="T8" fmla="*/ 0 60000 65536"/>
              <a:gd name="T9" fmla="*/ 0 w 344"/>
              <a:gd name="T10" fmla="*/ 0 h 896"/>
              <a:gd name="T11" fmla="*/ 344 w 344"/>
              <a:gd name="T12" fmla="*/ 896 h 896"/>
            </a:gdLst>
            <a:ahLst/>
            <a:cxnLst>
              <a:cxn ang="T6">
                <a:pos x="T0" y="T1"/>
              </a:cxn>
              <a:cxn ang="T7">
                <a:pos x="T2" y="T3"/>
              </a:cxn>
              <a:cxn ang="T8">
                <a:pos x="T4" y="T5"/>
              </a:cxn>
            </a:cxnLst>
            <a:rect l="T9" t="T10" r="T11" b="T12"/>
            <a:pathLst>
              <a:path w="344" h="896">
                <a:moveTo>
                  <a:pt x="0" y="768"/>
                </a:moveTo>
                <a:cubicBezTo>
                  <a:pt x="116" y="832"/>
                  <a:pt x="232" y="896"/>
                  <a:pt x="288" y="768"/>
                </a:cubicBezTo>
                <a:cubicBezTo>
                  <a:pt x="344" y="640"/>
                  <a:pt x="328" y="128"/>
                  <a:pt x="336" y="0"/>
                </a:cubicBezTo>
              </a:path>
            </a:pathLst>
          </a:custGeom>
          <a:noFill/>
          <a:ln w="9525">
            <a:solidFill>
              <a:srgbClr val="CC0000"/>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33810" name="Freeform 27">
            <a:extLst>
              <a:ext uri="{FF2B5EF4-FFF2-40B4-BE49-F238E27FC236}">
                <a16:creationId xmlns:a16="http://schemas.microsoft.com/office/drawing/2014/main" id="{AC827C7F-1317-7191-6CED-A9CFAFDD8705}"/>
              </a:ext>
            </a:extLst>
          </p:cNvPr>
          <p:cNvSpPr>
            <a:spLocks/>
          </p:cNvSpPr>
          <p:nvPr/>
        </p:nvSpPr>
        <p:spPr bwMode="auto">
          <a:xfrm>
            <a:off x="8572500" y="2166599"/>
            <a:ext cx="457200" cy="533400"/>
          </a:xfrm>
          <a:custGeom>
            <a:avLst/>
            <a:gdLst>
              <a:gd name="T0" fmla="*/ 0 w 288"/>
              <a:gd name="T1" fmla="*/ 2147483647 h 336"/>
              <a:gd name="T2" fmla="*/ 2147483647 w 288"/>
              <a:gd name="T3" fmla="*/ 2147483647 h 336"/>
              <a:gd name="T4" fmla="*/ 2147483647 w 288"/>
              <a:gd name="T5" fmla="*/ 0 h 336"/>
              <a:gd name="T6" fmla="*/ 0 60000 65536"/>
              <a:gd name="T7" fmla="*/ 0 60000 65536"/>
              <a:gd name="T8" fmla="*/ 0 60000 65536"/>
              <a:gd name="T9" fmla="*/ 0 w 288"/>
              <a:gd name="T10" fmla="*/ 0 h 336"/>
              <a:gd name="T11" fmla="*/ 288 w 288"/>
              <a:gd name="T12" fmla="*/ 336 h 336"/>
            </a:gdLst>
            <a:ahLst/>
            <a:cxnLst>
              <a:cxn ang="T6">
                <a:pos x="T0" y="T1"/>
              </a:cxn>
              <a:cxn ang="T7">
                <a:pos x="T2" y="T3"/>
              </a:cxn>
              <a:cxn ang="T8">
                <a:pos x="T4" y="T5"/>
              </a:cxn>
            </a:cxnLst>
            <a:rect l="T9" t="T10" r="T11" b="T12"/>
            <a:pathLst>
              <a:path w="288" h="336">
                <a:moveTo>
                  <a:pt x="0" y="336"/>
                </a:moveTo>
                <a:cubicBezTo>
                  <a:pt x="48" y="316"/>
                  <a:pt x="96" y="296"/>
                  <a:pt x="144" y="240"/>
                </a:cubicBezTo>
                <a:cubicBezTo>
                  <a:pt x="192" y="184"/>
                  <a:pt x="240" y="92"/>
                  <a:pt x="288" y="0"/>
                </a:cubicBezTo>
              </a:path>
            </a:pathLst>
          </a:custGeom>
          <a:noFill/>
          <a:ln w="9525">
            <a:solidFill>
              <a:srgbClr val="B283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33811" name="Line 28">
            <a:extLst>
              <a:ext uri="{FF2B5EF4-FFF2-40B4-BE49-F238E27FC236}">
                <a16:creationId xmlns:a16="http://schemas.microsoft.com/office/drawing/2014/main" id="{1609AE93-52B3-51A2-47CF-E71B854ECC86}"/>
              </a:ext>
            </a:extLst>
          </p:cNvPr>
          <p:cNvSpPr>
            <a:spLocks noChangeShapeType="1"/>
          </p:cNvSpPr>
          <p:nvPr/>
        </p:nvSpPr>
        <p:spPr bwMode="auto">
          <a:xfrm>
            <a:off x="2743200" y="2743200"/>
            <a:ext cx="0" cy="609600"/>
          </a:xfrm>
          <a:prstGeom prst="line">
            <a:avLst/>
          </a:prstGeom>
          <a:noFill/>
          <a:ln w="38100">
            <a:solidFill>
              <a:srgbClr val="CC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3812" name="Line 29">
            <a:extLst>
              <a:ext uri="{FF2B5EF4-FFF2-40B4-BE49-F238E27FC236}">
                <a16:creationId xmlns:a16="http://schemas.microsoft.com/office/drawing/2014/main" id="{4007731B-DCE7-B23A-74CB-332F7974B738}"/>
              </a:ext>
            </a:extLst>
          </p:cNvPr>
          <p:cNvSpPr>
            <a:spLocks noChangeShapeType="1"/>
          </p:cNvSpPr>
          <p:nvPr/>
        </p:nvSpPr>
        <p:spPr bwMode="auto">
          <a:xfrm>
            <a:off x="3657600" y="3712029"/>
            <a:ext cx="381000" cy="0"/>
          </a:xfrm>
          <a:prstGeom prst="line">
            <a:avLst/>
          </a:prstGeom>
          <a:noFill/>
          <a:ln w="38100">
            <a:solidFill>
              <a:srgbClr val="AB57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3813" name="Line 30">
            <a:extLst>
              <a:ext uri="{FF2B5EF4-FFF2-40B4-BE49-F238E27FC236}">
                <a16:creationId xmlns:a16="http://schemas.microsoft.com/office/drawing/2014/main" id="{B43595E0-E6E7-EB44-950B-3C3956E67732}"/>
              </a:ext>
            </a:extLst>
          </p:cNvPr>
          <p:cNvSpPr>
            <a:spLocks noChangeShapeType="1"/>
          </p:cNvSpPr>
          <p:nvPr/>
        </p:nvSpPr>
        <p:spPr bwMode="auto">
          <a:xfrm>
            <a:off x="7086600" y="3699104"/>
            <a:ext cx="381000" cy="0"/>
          </a:xfrm>
          <a:prstGeom prst="line">
            <a:avLst/>
          </a:prstGeom>
          <a:noFill/>
          <a:ln w="38100">
            <a:solidFill>
              <a:srgbClr val="AB57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3814" name="Up-Down Arrow 21">
            <a:extLst>
              <a:ext uri="{FF2B5EF4-FFF2-40B4-BE49-F238E27FC236}">
                <a16:creationId xmlns:a16="http://schemas.microsoft.com/office/drawing/2014/main" id="{6E396E58-8DF4-ED56-FAB3-616EF0D424A2}"/>
              </a:ext>
            </a:extLst>
          </p:cNvPr>
          <p:cNvSpPr>
            <a:spLocks noChangeArrowheads="1"/>
          </p:cNvSpPr>
          <p:nvPr/>
        </p:nvSpPr>
        <p:spPr bwMode="auto">
          <a:xfrm>
            <a:off x="2738439" y="4143376"/>
            <a:ext cx="484187" cy="1216025"/>
          </a:xfrm>
          <a:prstGeom prst="upDownArrow">
            <a:avLst>
              <a:gd name="adj1" fmla="val 50000"/>
              <a:gd name="adj2" fmla="val 50044"/>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23" name="Up-Down Arrow 22">
            <a:extLst>
              <a:ext uri="{FF2B5EF4-FFF2-40B4-BE49-F238E27FC236}">
                <a16:creationId xmlns:a16="http://schemas.microsoft.com/office/drawing/2014/main" id="{4DF8093A-8317-5655-3F73-081207FA90CD}"/>
              </a:ext>
            </a:extLst>
          </p:cNvPr>
          <p:cNvSpPr/>
          <p:nvPr/>
        </p:nvSpPr>
        <p:spPr bwMode="auto">
          <a:xfrm>
            <a:off x="2702719" y="4128407"/>
            <a:ext cx="77220" cy="133350"/>
          </a:xfrm>
          <a:prstGeom prst="upDownArrow">
            <a:avLst/>
          </a:prstGeom>
          <a:solidFill>
            <a:schemeClr val="accent3">
              <a:lumMod val="50000"/>
            </a:schemeClr>
          </a:solidFill>
          <a:ln w="9525" cap="flat" cmpd="sng" algn="ctr">
            <a:solidFill>
              <a:schemeClr val="tx1"/>
            </a:solidFill>
            <a:prstDash val="solid"/>
            <a:round/>
            <a:headEnd type="none" w="med" len="med"/>
            <a:tailEnd type="none" w="med" len="med"/>
          </a:ln>
          <a:effectLst/>
        </p:spPr>
        <p:txBody>
          <a:bodyPr/>
          <a:lstStyle/>
          <a:p>
            <a:pPr marL="342900" indent="-342900">
              <a:defRPr/>
            </a:pPr>
            <a:endParaRPr lang="en-US">
              <a:latin typeface="Times New Roman"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descr="Blue tissue paper">
            <a:extLst>
              <a:ext uri="{FF2B5EF4-FFF2-40B4-BE49-F238E27FC236}">
                <a16:creationId xmlns:a16="http://schemas.microsoft.com/office/drawing/2014/main" id="{3A00E211-D6C5-E817-23A3-713AFC8C175F}"/>
              </a:ext>
            </a:extLst>
          </p:cNvPr>
          <p:cNvSpPr>
            <a:spLocks noGrp="1" noChangeArrowheads="1"/>
          </p:cNvSpPr>
          <p:nvPr>
            <p:ph type="title"/>
          </p:nvPr>
        </p:nvSpPr>
        <p:spPr>
          <a:xfrm>
            <a:off x="1524000" y="0"/>
            <a:ext cx="9144000" cy="1066800"/>
          </a:xfrm>
          <a:blipFill dpi="0" rotWithShape="0">
            <a:blip r:embed="rId3"/>
            <a:srcRect/>
            <a:tile tx="0" ty="0" sx="100000" sy="100000" flip="none" algn="tl"/>
          </a:blipFill>
        </p:spPr>
        <p:txBody>
          <a:bodyPr/>
          <a:lstStyle/>
          <a:p>
            <a:pPr eaLnBrk="1" hangingPunct="1"/>
            <a:r>
              <a:rPr lang="en" altLang="en-US" sz="2400" b="1"/>
              <a:t>INTRODUCTION TO PHARMACOLOGY</a:t>
            </a:r>
            <a:endParaRPr lang="en-GB" altLang="en-US" sz="2400" b="1"/>
          </a:p>
        </p:txBody>
      </p:sp>
      <p:sp>
        <p:nvSpPr>
          <p:cNvPr id="2051" name="Rectangle 3" descr="Blue tissue paper">
            <a:extLst>
              <a:ext uri="{FF2B5EF4-FFF2-40B4-BE49-F238E27FC236}">
                <a16:creationId xmlns:a16="http://schemas.microsoft.com/office/drawing/2014/main" id="{96E4917A-F355-71F1-1D55-3F655E5F06A0}"/>
              </a:ext>
            </a:extLst>
          </p:cNvPr>
          <p:cNvSpPr>
            <a:spLocks noGrp="1" noChangeArrowheads="1"/>
          </p:cNvSpPr>
          <p:nvPr>
            <p:ph type="body" idx="1"/>
          </p:nvPr>
        </p:nvSpPr>
        <p:spPr>
          <a:xfrm>
            <a:off x="1524000" y="914400"/>
            <a:ext cx="9144000" cy="5943600"/>
          </a:xfrm>
          <a:blipFill dpi="0" rotWithShape="0">
            <a:blip r:embed="rId3"/>
            <a:srcRect/>
            <a:tile tx="0" ty="0" sx="100000" sy="100000" flip="none" algn="tl"/>
          </a:blipFill>
        </p:spPr>
        <p:txBody>
          <a:bodyPr/>
          <a:lstStyle/>
          <a:p>
            <a:pPr eaLnBrk="1" hangingPunct="1"/>
            <a:endParaRPr lang="sr-Cyrl-CS" altLang="en-US" sz="1600" dirty="0"/>
          </a:p>
          <a:p>
            <a:pPr eaLnBrk="1" hangingPunct="1"/>
            <a:r>
              <a:rPr lang="en" altLang="en-US" sz="1600" dirty="0"/>
              <a:t>Etymologically, </a:t>
            </a:r>
            <a:r>
              <a:rPr lang="en" altLang="en-US" sz="1600" b="1" dirty="0">
                <a:solidFill>
                  <a:srgbClr val="CC0000"/>
                </a:solidFill>
              </a:rPr>
              <a:t>pharmacology</a:t>
            </a:r>
            <a:r>
              <a:rPr lang="en" altLang="en-US" sz="1600" b="1" dirty="0"/>
              <a:t> </a:t>
            </a:r>
            <a:r>
              <a:rPr lang="en" altLang="en-US" sz="1600" dirty="0"/>
              <a:t>is the science of medicines (Gr. pharmakon - medicine, logia - science).</a:t>
            </a:r>
          </a:p>
          <a:p>
            <a:pPr eaLnBrk="1" hangingPunct="1"/>
            <a:r>
              <a:rPr lang="en" altLang="en-US" sz="1600" dirty="0"/>
              <a:t>More precisely, pharmacology is a medical scientific discipline that studies the effects of biologically active substances (primarily medicinal) on the body and vice versa .</a:t>
            </a:r>
            <a:endParaRPr lang="sr-Cyrl-CS" altLang="en-US" sz="1600" dirty="0"/>
          </a:p>
          <a:p>
            <a:pPr eaLnBrk="1" hangingPunct="1">
              <a:buFontTx/>
              <a:buNone/>
            </a:pPr>
            <a:endParaRPr lang="sr-Cyrl-CS" altLang="en-US" sz="1600" b="1" dirty="0"/>
          </a:p>
          <a:p>
            <a:pPr algn="ctr" eaLnBrk="1" hangingPunct="1">
              <a:buFontTx/>
              <a:buNone/>
            </a:pPr>
            <a:r>
              <a:rPr lang="en" altLang="en-US" sz="1600" b="1" dirty="0">
                <a:solidFill>
                  <a:srgbClr val="D60629"/>
                </a:solidFill>
              </a:rPr>
              <a:t>PHARMACOLOGY = PHARMACODYNAMICS + PHARMACOKINETICS</a:t>
            </a:r>
          </a:p>
          <a:p>
            <a:pPr algn="ctr" eaLnBrk="1" hangingPunct="1">
              <a:buFontTx/>
              <a:buNone/>
            </a:pPr>
            <a:endParaRPr lang="sr-Cyrl-CS" altLang="en-US" sz="1600" dirty="0">
              <a:solidFill>
                <a:srgbClr val="D60629"/>
              </a:solidFill>
            </a:endParaRPr>
          </a:p>
          <a:p>
            <a:pPr algn="ctr" eaLnBrk="1" hangingPunct="1">
              <a:buFontTx/>
              <a:buNone/>
            </a:pPr>
            <a:r>
              <a:rPr lang="en" altLang="en-US" sz="1600" dirty="0"/>
              <a:t>studies the effect of the drug on the organism, studies the effect of the organism on the drug,</a:t>
            </a:r>
          </a:p>
          <a:p>
            <a:pPr algn="ctr" eaLnBrk="1" hangingPunct="1">
              <a:buFontTx/>
              <a:buNone/>
            </a:pPr>
            <a:r>
              <a:rPr lang="en" altLang="en-US" sz="1600" dirty="0"/>
              <a:t>i.e. movement, fate of the drug in the body</a:t>
            </a:r>
          </a:p>
          <a:p>
            <a:pPr algn="ctr" eaLnBrk="1" hangingPunct="1">
              <a:buFontTx/>
              <a:buNone/>
            </a:pPr>
            <a:endParaRPr lang="sr-Cyrl-CS" altLang="en-US" sz="1600" dirty="0"/>
          </a:p>
          <a:p>
            <a:pPr eaLnBrk="1" hangingPunct="1">
              <a:buFontTx/>
              <a:buNone/>
            </a:pPr>
            <a:r>
              <a:rPr lang="en" altLang="en-US" sz="1600" dirty="0"/>
              <a:t>Closely related to pharmacology are:</a:t>
            </a:r>
          </a:p>
          <a:p>
            <a:pPr eaLnBrk="1" hangingPunct="1"/>
            <a:r>
              <a:rPr lang="en" altLang="en-US" sz="1600" b="1" dirty="0">
                <a:solidFill>
                  <a:schemeClr val="accent2"/>
                </a:solidFill>
              </a:rPr>
              <a:t>Toxicology </a:t>
            </a:r>
            <a:r>
              <a:rPr lang="en" altLang="en-US" sz="1600" dirty="0"/>
              <a:t>- the science of toxic substances, their effect on the body and the treatment of poisoned people</a:t>
            </a:r>
          </a:p>
          <a:p>
            <a:pPr eaLnBrk="1" hangingPunct="1"/>
            <a:r>
              <a:rPr lang="en" altLang="en-US" sz="1600" b="1" dirty="0">
                <a:solidFill>
                  <a:schemeClr val="accent2"/>
                </a:solidFill>
              </a:rPr>
              <a:t>Pharmacotherapy </a:t>
            </a:r>
            <a:r>
              <a:rPr lang="en" altLang="en-US" sz="1600" dirty="0"/>
              <a:t>- the applied science of the rational use of drugs in therapy</a:t>
            </a:r>
            <a:endParaRPr lang="en-US" altLang="en-US" sz="1600" dirty="0"/>
          </a:p>
          <a:p>
            <a:pPr eaLnBrk="1" hangingPunct="1"/>
            <a:endParaRPr lang="en-US" altLang="en-US" sz="1600" dirty="0"/>
          </a:p>
          <a:p>
            <a:pPr eaLnBrk="1" hangingPunct="1">
              <a:buFontTx/>
              <a:buNone/>
            </a:pPr>
            <a:r>
              <a:rPr lang="en" altLang="en-US" sz="1600" dirty="0"/>
              <a:t> </a:t>
            </a:r>
            <a:r>
              <a:rPr lang="en" altLang="en-US" sz="1600" b="1" dirty="0"/>
              <a:t>Pharmacy </a:t>
            </a:r>
            <a:r>
              <a:rPr lang="en" altLang="en-US" sz="1600" dirty="0"/>
              <a:t>is a science that studies the origin and composition, physical and chemical properties of drugs, the way they are made and shaped.</a:t>
            </a:r>
          </a:p>
          <a:p>
            <a:pPr eaLnBrk="1" hangingPunct="1"/>
            <a:endParaRPr lang="sr-Cyrl-CS" altLang="en-US" sz="1600" dirty="0"/>
          </a:p>
          <a:p>
            <a:pPr eaLnBrk="1" hangingPunct="1"/>
            <a:endParaRPr lang="sr-Cyrl-CS" altLang="en-US" sz="1600" dirty="0"/>
          </a:p>
          <a:p>
            <a:pPr eaLnBrk="1" hangingPunct="1">
              <a:buFontTx/>
              <a:buNone/>
            </a:pPr>
            <a:endParaRPr lang="sr-Cyrl-CS" altLang="en-US" sz="1600" b="1" dirty="0"/>
          </a:p>
          <a:p>
            <a:pPr eaLnBrk="1" hangingPunct="1"/>
            <a:endParaRPr lang="en-GB" altLang="en-US" sz="1600" dirty="0"/>
          </a:p>
        </p:txBody>
      </p:sp>
      <p:sp>
        <p:nvSpPr>
          <p:cNvPr id="2052" name="Line 4">
            <a:extLst>
              <a:ext uri="{FF2B5EF4-FFF2-40B4-BE49-F238E27FC236}">
                <a16:creationId xmlns:a16="http://schemas.microsoft.com/office/drawing/2014/main" id="{D64C6034-87E9-E2F9-85DB-7ABB1C6B6580}"/>
              </a:ext>
            </a:extLst>
          </p:cNvPr>
          <p:cNvSpPr>
            <a:spLocks noChangeShapeType="1"/>
          </p:cNvSpPr>
          <p:nvPr/>
        </p:nvSpPr>
        <p:spPr bwMode="auto">
          <a:xfrm flipH="1">
            <a:off x="5181600" y="2819400"/>
            <a:ext cx="4572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53" name="Line 5">
            <a:extLst>
              <a:ext uri="{FF2B5EF4-FFF2-40B4-BE49-F238E27FC236}">
                <a16:creationId xmlns:a16="http://schemas.microsoft.com/office/drawing/2014/main" id="{872487BB-202A-E80D-5C7B-3A9C83B9FC64}"/>
              </a:ext>
            </a:extLst>
          </p:cNvPr>
          <p:cNvSpPr>
            <a:spLocks noChangeShapeType="1"/>
          </p:cNvSpPr>
          <p:nvPr/>
        </p:nvSpPr>
        <p:spPr bwMode="auto">
          <a:xfrm>
            <a:off x="7886700" y="2819400"/>
            <a:ext cx="5334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descr="Parchment">
            <a:extLst>
              <a:ext uri="{FF2B5EF4-FFF2-40B4-BE49-F238E27FC236}">
                <a16:creationId xmlns:a16="http://schemas.microsoft.com/office/drawing/2014/main" id="{E8536077-1B40-47AF-BCB2-5D3ACC09E7CF}"/>
              </a:ext>
            </a:extLst>
          </p:cNvPr>
          <p:cNvSpPr>
            <a:spLocks noGrp="1" noChangeArrowheads="1"/>
          </p:cNvSpPr>
          <p:nvPr>
            <p:ph type="body" idx="1"/>
          </p:nvPr>
        </p:nvSpPr>
        <p:spPr>
          <a:xfrm>
            <a:off x="1524000" y="1066800"/>
            <a:ext cx="9144000" cy="5791200"/>
          </a:xfrm>
          <a:blipFill dpi="0" rotWithShape="0">
            <a:blip r:embed="rId3"/>
            <a:srcRect/>
            <a:tile tx="0" ty="0" sx="100000" sy="100000" flip="none" algn="tl"/>
          </a:blipFill>
        </p:spPr>
        <p:txBody>
          <a:bodyPr/>
          <a:lstStyle/>
          <a:p>
            <a:pPr eaLnBrk="1" hangingPunct="1">
              <a:buFontTx/>
              <a:buNone/>
            </a:pPr>
            <a:endParaRPr lang="sr-Cyrl-CS" altLang="en-US" sz="1400"/>
          </a:p>
          <a:p>
            <a:pPr eaLnBrk="1" hangingPunct="1">
              <a:buFont typeface="Wingdings" panose="05000000000000000000" pitchFamily="2" charset="2"/>
              <a:buChar char="v"/>
            </a:pPr>
            <a:r>
              <a:rPr lang="en" altLang="en-US" sz="1600" b="1">
                <a:solidFill>
                  <a:srgbClr val="CC0000"/>
                </a:solidFill>
              </a:rPr>
              <a:t>Absorption </a:t>
            </a:r>
            <a:r>
              <a:rPr lang="en" altLang="en-US" sz="1600"/>
              <a:t>is the process of drug movement from the site of administration to the bloodstream. It is present in all methods of administration except for intravenous administration.</a:t>
            </a:r>
          </a:p>
          <a:p>
            <a:pPr eaLnBrk="1" hangingPunct="1">
              <a:buFontTx/>
              <a:buNone/>
            </a:pPr>
            <a:r>
              <a:rPr lang="en" altLang="en-US" sz="1600"/>
              <a:t>On the way from the site of administration to the target tissues and organs, the drug passes through body membranes. Medicines are absorbed through cells (skin, mucous membrane, endothelium of capillaries), so the cell membrane is the basic barrier for passage through body membranes.</a:t>
            </a:r>
          </a:p>
          <a:p>
            <a:pPr eaLnBrk="1" hangingPunct="1">
              <a:buFontTx/>
              <a:buNone/>
            </a:pPr>
            <a:endParaRPr lang="sr-Cyrl-CS" altLang="en-US" sz="1600"/>
          </a:p>
          <a:p>
            <a:pPr eaLnBrk="1" hangingPunct="1">
              <a:buFont typeface="Wingdings" panose="05000000000000000000" pitchFamily="2" charset="2"/>
              <a:buChar char="v"/>
            </a:pPr>
            <a:r>
              <a:rPr lang="en" altLang="en-US" sz="1600" b="1">
                <a:solidFill>
                  <a:srgbClr val="CC0000"/>
                </a:solidFill>
              </a:rPr>
              <a:t>The cell membrane </a:t>
            </a:r>
            <a:r>
              <a:rPr lang="en" altLang="en-US" sz="1600"/>
              <a:t>consists of two layers of phospholipids and proteins. The lipid layer has small channels (pores) through which only water-soluble substances of small molecules (molecular weight &lt; 100 D) can pass , e.g. urea, ethanol.</a:t>
            </a:r>
          </a:p>
          <a:p>
            <a:pPr eaLnBrk="1" hangingPunct="1">
              <a:buFont typeface="Wingdings" panose="05000000000000000000" pitchFamily="2" charset="2"/>
              <a:buNone/>
            </a:pPr>
            <a:endParaRPr lang="sr-Cyrl-CS" altLang="en-US" sz="1600"/>
          </a:p>
          <a:p>
            <a:pPr eaLnBrk="1" hangingPunct="1">
              <a:buFont typeface="Wingdings" panose="05000000000000000000" pitchFamily="2" charset="2"/>
              <a:buChar char="v"/>
            </a:pPr>
            <a:r>
              <a:rPr lang="en" altLang="en-US" sz="1600" b="1">
                <a:solidFill>
                  <a:srgbClr val="CC0000"/>
                </a:solidFill>
              </a:rPr>
              <a:t>Medicines </a:t>
            </a:r>
            <a:r>
              <a:rPr lang="en" altLang="en-US" sz="1600"/>
              <a:t>are usually </a:t>
            </a:r>
            <a:r>
              <a:rPr lang="en" altLang="en-US" sz="1600" b="1">
                <a:solidFill>
                  <a:srgbClr val="CC0000"/>
                </a:solidFill>
              </a:rPr>
              <a:t>weak organic acids </a:t>
            </a:r>
            <a:r>
              <a:rPr lang="en" altLang="en-US" sz="1600"/>
              <a:t>or </a:t>
            </a:r>
            <a:r>
              <a:rPr lang="en" altLang="en-US" sz="1600" b="1">
                <a:solidFill>
                  <a:srgbClr val="CC0000"/>
                </a:solidFill>
              </a:rPr>
              <a:t>bases </a:t>
            </a:r>
            <a:r>
              <a:rPr lang="en" altLang="en-US" sz="1600"/>
              <a:t>, partially dissociated in body fluids. Only liposoluble non-ionized drugs can pass through the lipid bilayer.</a:t>
            </a:r>
          </a:p>
          <a:p>
            <a:pPr eaLnBrk="1" hangingPunct="1">
              <a:buFont typeface="Wingdings" panose="05000000000000000000" pitchFamily="2" charset="2"/>
              <a:buNone/>
            </a:pPr>
            <a:r>
              <a:rPr lang="en" altLang="en-US" sz="1600"/>
              <a:t>So, absorption is faster and more complete as the medicine is more liposoluble and less ionized.</a:t>
            </a:r>
            <a:endParaRPr lang="en-US" altLang="en-US" sz="1600"/>
          </a:p>
          <a:p>
            <a:pPr eaLnBrk="1" hangingPunct="1">
              <a:buFont typeface="Wingdings" panose="05000000000000000000" pitchFamily="2" charset="2"/>
              <a:buNone/>
            </a:pPr>
            <a:endParaRPr lang="sr-Cyrl-CS" altLang="en-US" sz="1600"/>
          </a:p>
          <a:p>
            <a:pPr eaLnBrk="1" hangingPunct="1">
              <a:buFont typeface="Wingdings" panose="05000000000000000000" pitchFamily="2" charset="2"/>
              <a:buNone/>
            </a:pPr>
            <a:r>
              <a:rPr lang="en" altLang="en-US" sz="1600"/>
              <a:t>The degree of ionization depends on the pH of the medium. Weak acid drugs are less ionized in an acidic environment, so they are more easily absorbed, while weak bases are more easily absorbed from basic environments. By changing the pH of the environment, the absorption and reabsorption (ie excretion) of drugs can be affected.</a:t>
            </a:r>
            <a:endParaRPr lang="en-GB" altLang="en-US" sz="1600"/>
          </a:p>
          <a:p>
            <a:pPr eaLnBrk="1" hangingPunct="1"/>
            <a:endParaRPr lang="en-GB" altLang="en-US" sz="1600"/>
          </a:p>
        </p:txBody>
      </p:sp>
      <p:sp>
        <p:nvSpPr>
          <p:cNvPr id="34819" name="Rectangle 4" descr="Parchment">
            <a:extLst>
              <a:ext uri="{FF2B5EF4-FFF2-40B4-BE49-F238E27FC236}">
                <a16:creationId xmlns:a16="http://schemas.microsoft.com/office/drawing/2014/main" id="{66157049-D65D-DC93-B44D-B194FEC97A10}"/>
              </a:ext>
            </a:extLst>
          </p:cNvPr>
          <p:cNvSpPr>
            <a:spLocks noGrp="1" noChangeArrowheads="1"/>
          </p:cNvSpPr>
          <p:nvPr>
            <p:ph type="title"/>
          </p:nvPr>
        </p:nvSpPr>
        <p:spPr>
          <a:xfrm>
            <a:off x="1524000" y="0"/>
            <a:ext cx="9144000" cy="1143000"/>
          </a:xfrm>
          <a:blipFill dpi="0" rotWithShape="0">
            <a:blip r:embed="rId3"/>
            <a:srcRect/>
            <a:tile tx="0" ty="0" sx="100000" sy="100000" flip="none" algn="tl"/>
          </a:blipFill>
        </p:spPr>
        <p:txBody>
          <a:bodyPr>
            <a:normAutofit fontScale="90000"/>
          </a:bodyPr>
          <a:lstStyle/>
          <a:p>
            <a:pPr eaLnBrk="1" hangingPunct="1"/>
            <a:br>
              <a:rPr lang="sr-Cyrl-CS" altLang="en-US" sz="2400" b="1"/>
            </a:br>
            <a:br>
              <a:rPr lang="sr-Cyrl-CS" altLang="en-US" sz="2400" b="1"/>
            </a:br>
            <a:br>
              <a:rPr lang="sr-Cyrl-CS" altLang="en-US" sz="2400" b="1"/>
            </a:br>
            <a:r>
              <a:rPr lang="en" altLang="en-US" sz="2000" b="1">
                <a:solidFill>
                  <a:srgbClr val="990000"/>
                </a:solidFill>
              </a:rPr>
              <a:t>DRUG ABSORPTION</a:t>
            </a:r>
            <a:br>
              <a:rPr lang="sr-Cyrl-CS" altLang="en-US" sz="2000" b="1">
                <a:solidFill>
                  <a:srgbClr val="C00000"/>
                </a:solidFill>
              </a:rPr>
            </a:br>
            <a:br>
              <a:rPr lang="sr-Cyrl-CS" altLang="en-US" sz="2400" b="1"/>
            </a:br>
            <a:endParaRPr lang="en-GB" altLang="en-US" sz="2000" b="1"/>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descr="Parchment">
            <a:extLst>
              <a:ext uri="{FF2B5EF4-FFF2-40B4-BE49-F238E27FC236}">
                <a16:creationId xmlns:a16="http://schemas.microsoft.com/office/drawing/2014/main" id="{85FACF8B-EE1A-15A4-14DE-9665AB2EA0B1}"/>
              </a:ext>
            </a:extLst>
          </p:cNvPr>
          <p:cNvSpPr>
            <a:spLocks noGrp="1" noChangeArrowheads="1"/>
          </p:cNvSpPr>
          <p:nvPr>
            <p:ph type="body" idx="1"/>
          </p:nvPr>
        </p:nvSpPr>
        <p:spPr>
          <a:xfrm>
            <a:off x="1524000" y="1143000"/>
            <a:ext cx="9144000" cy="5715000"/>
          </a:xfrm>
          <a:blipFill dpi="0" rotWithShape="0">
            <a:blip r:embed="rId3"/>
            <a:srcRect/>
            <a:tile tx="0" ty="0" sx="100000" sy="100000" flip="none" algn="tl"/>
          </a:blipFill>
        </p:spPr>
        <p:txBody>
          <a:bodyPr/>
          <a:lstStyle/>
          <a:p>
            <a:pPr eaLnBrk="1" hangingPunct="1">
              <a:buFontTx/>
              <a:buNone/>
            </a:pPr>
            <a:endParaRPr lang="sr-Cyrl-CS" altLang="en-US" sz="1600"/>
          </a:p>
          <a:p>
            <a:pPr eaLnBrk="1" hangingPunct="1">
              <a:buFontTx/>
              <a:buNone/>
            </a:pPr>
            <a:r>
              <a:rPr lang="en" altLang="en-US" sz="2400" b="1">
                <a:solidFill>
                  <a:srgbClr val="990000"/>
                </a:solidFill>
              </a:rPr>
              <a:t>The rate </a:t>
            </a:r>
            <a:r>
              <a:rPr lang="en" altLang="en-US" sz="2400" b="1"/>
              <a:t>and </a:t>
            </a:r>
            <a:r>
              <a:rPr lang="en" altLang="en-US" sz="2400" b="1">
                <a:solidFill>
                  <a:srgbClr val="990000"/>
                </a:solidFill>
              </a:rPr>
              <a:t>degree of absorption </a:t>
            </a:r>
            <a:r>
              <a:rPr lang="en" altLang="en-US" sz="2400" b="1"/>
              <a:t>depends on:</a:t>
            </a:r>
          </a:p>
          <a:p>
            <a:pPr eaLnBrk="1" hangingPunct="1">
              <a:buFontTx/>
              <a:buNone/>
            </a:pPr>
            <a:endParaRPr lang="sr-Cyrl-CS" altLang="en-US" sz="2400" b="1"/>
          </a:p>
          <a:p>
            <a:pPr lvl="2" eaLnBrk="1" hangingPunct="1">
              <a:buFont typeface="Wingdings" panose="05000000000000000000" pitchFamily="2" charset="2"/>
              <a:buChar char="§"/>
            </a:pPr>
            <a:r>
              <a:rPr lang="en" altLang="en-US" sz="2200" b="1">
                <a:solidFill>
                  <a:srgbClr val="990000"/>
                </a:solidFill>
              </a:rPr>
              <a:t>property of the absorption site</a:t>
            </a:r>
          </a:p>
          <a:p>
            <a:pPr lvl="2" eaLnBrk="1" hangingPunct="1">
              <a:buFont typeface="Wingdings" panose="05000000000000000000" pitchFamily="2" charset="2"/>
              <a:buChar char="§"/>
            </a:pPr>
            <a:r>
              <a:rPr lang="en" altLang="en-US" sz="2200" b="1">
                <a:solidFill>
                  <a:srgbClr val="990000"/>
                </a:solidFill>
              </a:rPr>
              <a:t>property of the drug</a:t>
            </a:r>
          </a:p>
          <a:p>
            <a:pPr lvl="2" eaLnBrk="1" hangingPunct="1">
              <a:buFont typeface="Wingdings" panose="05000000000000000000" pitchFamily="2" charset="2"/>
              <a:buChar char="§"/>
            </a:pPr>
            <a:r>
              <a:rPr lang="en" altLang="en-US" sz="2200" b="1">
                <a:solidFill>
                  <a:srgbClr val="990000"/>
                </a:solidFill>
              </a:rPr>
              <a:t>time of drug contact with the surface through which it is absorbed</a:t>
            </a:r>
          </a:p>
          <a:p>
            <a:pPr lvl="2" eaLnBrk="1" hangingPunct="1">
              <a:buFont typeface="Wingdings" panose="05000000000000000000" pitchFamily="2" charset="2"/>
              <a:buChar char="§"/>
            </a:pPr>
            <a:r>
              <a:rPr lang="en" altLang="en-US" sz="2200" b="1">
                <a:solidFill>
                  <a:srgbClr val="990000"/>
                </a:solidFill>
              </a:rPr>
              <a:t>of the general state of the organism and</a:t>
            </a:r>
          </a:p>
          <a:p>
            <a:pPr lvl="2" eaLnBrk="1" hangingPunct="1">
              <a:buFont typeface="Wingdings" panose="05000000000000000000" pitchFamily="2" charset="2"/>
              <a:buChar char="§"/>
            </a:pPr>
            <a:r>
              <a:rPr lang="en" altLang="en-US" sz="2200" b="1">
                <a:solidFill>
                  <a:srgbClr val="990000"/>
                </a:solidFill>
              </a:rPr>
              <a:t>external factors</a:t>
            </a:r>
          </a:p>
          <a:p>
            <a:pPr eaLnBrk="1" hangingPunct="1"/>
            <a:endParaRPr lang="sr-Cyrl-CS" altLang="en-US" sz="1800" b="1">
              <a:solidFill>
                <a:srgbClr val="990000"/>
              </a:solidFill>
            </a:endParaRPr>
          </a:p>
          <a:p>
            <a:pPr eaLnBrk="1" hangingPunct="1">
              <a:buFontTx/>
              <a:buNone/>
            </a:pPr>
            <a:endParaRPr lang="sr-Cyrl-CS" altLang="en-US" sz="1800"/>
          </a:p>
          <a:p>
            <a:pPr eaLnBrk="1" hangingPunct="1">
              <a:buFont typeface="Wingdings" panose="05000000000000000000" pitchFamily="2" charset="2"/>
              <a:buChar char="ü"/>
            </a:pPr>
            <a:endParaRPr lang="sr-Cyrl-CS" altLang="en-US" sz="1800"/>
          </a:p>
          <a:p>
            <a:pPr lvl="1" eaLnBrk="1" hangingPunct="1">
              <a:buFont typeface="Wingdings" panose="05000000000000000000" pitchFamily="2" charset="2"/>
              <a:buNone/>
            </a:pPr>
            <a:endParaRPr lang="sr-Cyrl-CS" altLang="en-US" sz="1600"/>
          </a:p>
          <a:p>
            <a:pPr lvl="1" eaLnBrk="1" hangingPunct="1">
              <a:buFont typeface="Wingdings" panose="05000000000000000000" pitchFamily="2" charset="2"/>
              <a:buNone/>
            </a:pPr>
            <a:endParaRPr lang="en-GB" altLang="en-US" sz="1600"/>
          </a:p>
        </p:txBody>
      </p:sp>
      <p:sp>
        <p:nvSpPr>
          <p:cNvPr id="43011" name="Rectangle 4" descr="Parchment">
            <a:extLst>
              <a:ext uri="{FF2B5EF4-FFF2-40B4-BE49-F238E27FC236}">
                <a16:creationId xmlns:a16="http://schemas.microsoft.com/office/drawing/2014/main" id="{6C44C65B-55D1-23B7-9116-D77BAD7CEC6B}"/>
              </a:ext>
            </a:extLst>
          </p:cNvPr>
          <p:cNvSpPr>
            <a:spLocks noGrp="1" noChangeArrowheads="1"/>
          </p:cNvSpPr>
          <p:nvPr>
            <p:ph type="title"/>
          </p:nvPr>
        </p:nvSpPr>
        <p:spPr>
          <a:xfrm>
            <a:off x="1524000" y="0"/>
            <a:ext cx="9144000" cy="1143000"/>
          </a:xfrm>
          <a:blipFill dpi="0" rotWithShape="0">
            <a:blip r:embed="rId3"/>
            <a:srcRect/>
            <a:tile tx="0" ty="0" sx="100000" sy="100000" flip="none" algn="tl"/>
          </a:blipFill>
        </p:spPr>
        <p:txBody>
          <a:bodyPr>
            <a:normAutofit fontScale="90000"/>
          </a:bodyPr>
          <a:lstStyle/>
          <a:p>
            <a:pPr eaLnBrk="1" hangingPunct="1"/>
            <a:br>
              <a:rPr lang="sr-Cyrl-CS" altLang="en-US" sz="2400" b="1"/>
            </a:br>
            <a:br>
              <a:rPr lang="sr-Cyrl-CS" altLang="en-US" sz="2400" b="1"/>
            </a:br>
            <a:br>
              <a:rPr lang="sr-Cyrl-CS" altLang="en-US" sz="2400" b="1"/>
            </a:br>
            <a:r>
              <a:rPr lang="en" altLang="en-US" sz="2400" b="1">
                <a:solidFill>
                  <a:srgbClr val="990000"/>
                </a:solidFill>
              </a:rPr>
              <a:t>ABSORPTION</a:t>
            </a:r>
            <a:br>
              <a:rPr lang="sr-Cyrl-CS" altLang="en-US" sz="2400" b="1">
                <a:solidFill>
                  <a:srgbClr val="990000"/>
                </a:solidFill>
              </a:rPr>
            </a:br>
            <a:br>
              <a:rPr lang="sr-Cyrl-CS" altLang="en-US" sz="2400" b="1"/>
            </a:br>
            <a:endParaRPr lang="en-GB" altLang="en-US" sz="2000" b="1"/>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descr="Blue tissue paper">
            <a:extLst>
              <a:ext uri="{FF2B5EF4-FFF2-40B4-BE49-F238E27FC236}">
                <a16:creationId xmlns:a16="http://schemas.microsoft.com/office/drawing/2014/main" id="{FB81DF8D-58D3-3829-5E45-94CAA7A51C75}"/>
              </a:ext>
            </a:extLst>
          </p:cNvPr>
          <p:cNvSpPr>
            <a:spLocks noGrp="1" noChangeArrowheads="1"/>
          </p:cNvSpPr>
          <p:nvPr>
            <p:ph type="title"/>
          </p:nvPr>
        </p:nvSpPr>
        <p:spPr>
          <a:xfrm>
            <a:off x="1524000" y="0"/>
            <a:ext cx="9144000" cy="1371600"/>
          </a:xfrm>
          <a:blipFill dpi="0" rotWithShape="0">
            <a:blip r:embed="rId3"/>
            <a:srcRect/>
            <a:tile tx="0" ty="0" sx="100000" sy="100000" flip="none" algn="tl"/>
          </a:blipFill>
        </p:spPr>
        <p:txBody>
          <a:bodyPr/>
          <a:lstStyle/>
          <a:p>
            <a:pPr eaLnBrk="1" hangingPunct="1"/>
            <a:r>
              <a:rPr lang="en" altLang="en-US" sz="2000" b="1" dirty="0">
                <a:solidFill>
                  <a:srgbClr val="990000"/>
                </a:solidFill>
              </a:rPr>
              <a:t>METHODS OF ADMINISTRATION OF </a:t>
            </a:r>
            <a:r>
              <a:rPr lang="sr-Latn-RS" altLang="en-US" sz="2000" b="1" dirty="0">
                <a:solidFill>
                  <a:srgbClr val="990000"/>
                </a:solidFill>
              </a:rPr>
              <a:t>DRUGS</a:t>
            </a:r>
            <a:r>
              <a:rPr lang="en" altLang="en-US" sz="3200" dirty="0">
                <a:solidFill>
                  <a:srgbClr val="990000"/>
                </a:solidFill>
              </a:rPr>
              <a:t> </a:t>
            </a:r>
            <a:endParaRPr lang="en-GB" altLang="en-US" sz="3200" dirty="0">
              <a:solidFill>
                <a:srgbClr val="990000"/>
              </a:solidFill>
            </a:endParaRPr>
          </a:p>
        </p:txBody>
      </p:sp>
      <p:sp>
        <p:nvSpPr>
          <p:cNvPr id="48131" name="Rectangle 3" descr="Blue tissue paper">
            <a:extLst>
              <a:ext uri="{FF2B5EF4-FFF2-40B4-BE49-F238E27FC236}">
                <a16:creationId xmlns:a16="http://schemas.microsoft.com/office/drawing/2014/main" id="{80B93970-CE9A-6137-63F5-73E0481C070E}"/>
              </a:ext>
            </a:extLst>
          </p:cNvPr>
          <p:cNvSpPr>
            <a:spLocks noGrp="1" noChangeArrowheads="1"/>
          </p:cNvSpPr>
          <p:nvPr>
            <p:ph type="body" idx="1"/>
          </p:nvPr>
        </p:nvSpPr>
        <p:spPr>
          <a:xfrm>
            <a:off x="1524000" y="1295400"/>
            <a:ext cx="9144000" cy="5562600"/>
          </a:xfrm>
          <a:blipFill dpi="0" rotWithShape="1">
            <a:blip r:embed="rId3"/>
            <a:srcRect/>
            <a:tile tx="0" ty="0" sx="100000" sy="100000" flip="none" algn="tl"/>
          </a:blipFill>
        </p:spPr>
        <p:txBody>
          <a:bodyPr>
            <a:normAutofit fontScale="92500" lnSpcReduction="10000"/>
          </a:bodyPr>
          <a:lstStyle/>
          <a:p>
            <a:pPr eaLnBrk="1" hangingPunct="1">
              <a:buFont typeface="Wingdings" panose="05000000000000000000" pitchFamily="2" charset="2"/>
              <a:buChar char="v"/>
            </a:pPr>
            <a:r>
              <a:rPr lang="en" altLang="en-US" sz="1600" dirty="0"/>
              <a:t>Medicinal preparations intended for </a:t>
            </a:r>
            <a:r>
              <a:rPr lang="en" altLang="en-US" sz="1600" b="1" dirty="0">
                <a:solidFill>
                  <a:srgbClr val="CC0000"/>
                </a:solidFill>
              </a:rPr>
              <a:t>systemic (internal) use </a:t>
            </a:r>
            <a:r>
              <a:rPr lang="en" altLang="en-US" sz="1600" dirty="0"/>
              <a:t>are absorbed from the site of a</a:t>
            </a:r>
            <a:r>
              <a:rPr lang="sr-Latn-RS" altLang="en-US" sz="1600" dirty="0"/>
              <a:t>dministration</a:t>
            </a:r>
            <a:r>
              <a:rPr lang="en" altLang="en-US" sz="1600" dirty="0"/>
              <a:t> and reach the target tissues and organs through the blood.</a:t>
            </a:r>
          </a:p>
          <a:p>
            <a:pPr eaLnBrk="1" hangingPunct="1">
              <a:buFont typeface="Wingdings" panose="05000000000000000000" pitchFamily="2" charset="2"/>
              <a:buNone/>
            </a:pPr>
            <a:endParaRPr lang="sr-Cyrl-CS" altLang="en-US" sz="1600" dirty="0"/>
          </a:p>
          <a:p>
            <a:pPr eaLnBrk="1" hangingPunct="1">
              <a:buFont typeface="Wingdings" panose="05000000000000000000" pitchFamily="2" charset="2"/>
              <a:buChar char="v"/>
            </a:pPr>
            <a:r>
              <a:rPr lang="en" altLang="en-US" sz="1600" dirty="0"/>
              <a:t>Medicinal preparations intended for </a:t>
            </a:r>
            <a:r>
              <a:rPr lang="en" altLang="en-US" sz="1600" b="1" dirty="0">
                <a:solidFill>
                  <a:srgbClr val="CC0000"/>
                </a:solidFill>
              </a:rPr>
              <a:t>local (external) use </a:t>
            </a:r>
            <a:r>
              <a:rPr lang="en" altLang="en-US" sz="1600" dirty="0"/>
              <a:t>act at the site of application</a:t>
            </a:r>
          </a:p>
          <a:p>
            <a:pPr eaLnBrk="1" hangingPunct="1">
              <a:buFont typeface="Wingdings" panose="05000000000000000000" pitchFamily="2" charset="2"/>
              <a:buNone/>
            </a:pPr>
            <a:endParaRPr lang="sr-Cyrl-CS" altLang="en-US" sz="1600" dirty="0"/>
          </a:p>
          <a:p>
            <a:pPr eaLnBrk="1" hangingPunct="1">
              <a:buFont typeface="Wingdings" panose="05000000000000000000" pitchFamily="2" charset="2"/>
              <a:buNone/>
            </a:pPr>
            <a:endParaRPr lang="sr-Cyrl-CS" altLang="en-US" sz="1800" b="1" dirty="0">
              <a:solidFill>
                <a:srgbClr val="CC0000"/>
              </a:solidFill>
            </a:endParaRPr>
          </a:p>
          <a:p>
            <a:pPr algn="ctr" eaLnBrk="1" hangingPunct="1">
              <a:buFont typeface="Wingdings" panose="05000000000000000000" pitchFamily="2" charset="2"/>
              <a:buNone/>
            </a:pPr>
            <a:r>
              <a:rPr lang="en" altLang="en-US" sz="1800" b="1" dirty="0">
                <a:solidFill>
                  <a:srgbClr val="CC0000"/>
                </a:solidFill>
              </a:rPr>
              <a:t>Systemic (internal) use</a:t>
            </a:r>
          </a:p>
          <a:p>
            <a:pPr eaLnBrk="1" hangingPunct="1">
              <a:buFont typeface="Wingdings" panose="05000000000000000000" pitchFamily="2" charset="2"/>
              <a:buNone/>
            </a:pPr>
            <a:endParaRPr lang="sr-Cyrl-CS" altLang="en-US" sz="1400" dirty="0"/>
          </a:p>
          <a:p>
            <a:pPr eaLnBrk="1" hangingPunct="1">
              <a:buFont typeface="Wingdings" panose="05000000000000000000" pitchFamily="2" charset="2"/>
              <a:buNone/>
            </a:pPr>
            <a:endParaRPr lang="sr-Cyrl-CS" altLang="en-US" sz="1400" dirty="0"/>
          </a:p>
          <a:p>
            <a:pPr algn="ctr" eaLnBrk="1" hangingPunct="1">
              <a:buFont typeface="Wingdings" panose="05000000000000000000" pitchFamily="2" charset="2"/>
              <a:buNone/>
            </a:pPr>
            <a:r>
              <a:rPr lang="en" altLang="en-US" sz="1400" b="1" dirty="0">
                <a:solidFill>
                  <a:srgbClr val="CC0000"/>
                </a:solidFill>
              </a:rPr>
              <a:t> </a:t>
            </a:r>
            <a:r>
              <a:rPr lang="en" altLang="en-US" sz="1600" b="1" dirty="0">
                <a:solidFill>
                  <a:srgbClr val="CC0000"/>
                </a:solidFill>
              </a:rPr>
              <a:t>Enteral administration </a:t>
            </a:r>
            <a:r>
              <a:rPr lang="sr-Latn-RS" altLang="en-US" sz="1600" b="1" dirty="0">
                <a:solidFill>
                  <a:srgbClr val="CC0000"/>
                </a:solidFill>
              </a:rPr>
              <a:t>            </a:t>
            </a:r>
            <a:r>
              <a:rPr lang="en" altLang="en-US" sz="1600" b="1" dirty="0">
                <a:solidFill>
                  <a:srgbClr val="CC0000"/>
                </a:solidFill>
              </a:rPr>
              <a:t>Parenteral administration</a:t>
            </a:r>
          </a:p>
          <a:p>
            <a:pPr eaLnBrk="1" hangingPunct="1">
              <a:buFont typeface="Wingdings" panose="05000000000000000000" pitchFamily="2" charset="2"/>
              <a:buNone/>
            </a:pPr>
            <a:r>
              <a:rPr lang="sr-Latn-RS" altLang="en-US" sz="1600" b="1" dirty="0">
                <a:solidFill>
                  <a:srgbClr val="CC0000"/>
                </a:solidFill>
              </a:rPr>
              <a:t>                                              </a:t>
            </a:r>
            <a:r>
              <a:rPr lang="en" altLang="en-US" sz="1600" b="1" dirty="0">
                <a:solidFill>
                  <a:srgbClr val="CC0000"/>
                </a:solidFill>
              </a:rPr>
              <a:t>(through the digestive tract) </a:t>
            </a:r>
            <a:r>
              <a:rPr lang="sr-Latn-RS" altLang="en-US" sz="1600" b="1" dirty="0">
                <a:solidFill>
                  <a:srgbClr val="CC0000"/>
                </a:solidFill>
              </a:rPr>
              <a:t>          </a:t>
            </a:r>
            <a:r>
              <a:rPr lang="en" altLang="en-US" sz="1600" b="1" dirty="0">
                <a:solidFill>
                  <a:srgbClr val="CC0000"/>
                </a:solidFill>
              </a:rPr>
              <a:t>(outside the digestive tract)</a:t>
            </a:r>
          </a:p>
          <a:p>
            <a:pPr eaLnBrk="1" hangingPunct="1">
              <a:buFont typeface="Wingdings" panose="05000000000000000000" pitchFamily="2" charset="2"/>
              <a:buNone/>
            </a:pPr>
            <a:endParaRPr lang="sr-Cyrl-CS" altLang="en-US" sz="1600" b="1" dirty="0">
              <a:solidFill>
                <a:srgbClr val="CC0000"/>
              </a:solidFill>
            </a:endParaRPr>
          </a:p>
          <a:p>
            <a:pPr eaLnBrk="1" hangingPunct="1">
              <a:buFont typeface="Wingdings" panose="05000000000000000000" pitchFamily="2" charset="2"/>
              <a:buNone/>
            </a:pPr>
            <a:r>
              <a:rPr lang="en" altLang="en-US" sz="1400" b="1" dirty="0">
                <a:solidFill>
                  <a:srgbClr val="CC0000"/>
                </a:solidFill>
              </a:rPr>
              <a:t>          </a:t>
            </a:r>
            <a:r>
              <a:rPr lang="en" altLang="en-US" sz="1600" b="1" dirty="0">
                <a:solidFill>
                  <a:srgbClr val="CC0000"/>
                </a:solidFill>
              </a:rPr>
              <a:t>Oral administration </a:t>
            </a:r>
            <a:r>
              <a:rPr lang="sr-Latn-RS" altLang="en-US" sz="1600" b="1" dirty="0">
                <a:solidFill>
                  <a:srgbClr val="CC0000"/>
                </a:solidFill>
              </a:rPr>
              <a:t>                                                                                   </a:t>
            </a:r>
            <a:r>
              <a:rPr lang="en" altLang="en-US" sz="1600" b="1" dirty="0">
                <a:solidFill>
                  <a:srgbClr val="CC0000"/>
                </a:solidFill>
              </a:rPr>
              <a:t>By injection</a:t>
            </a:r>
          </a:p>
          <a:p>
            <a:pPr eaLnBrk="1" hangingPunct="1">
              <a:buFont typeface="Wingdings" panose="05000000000000000000" pitchFamily="2" charset="2"/>
              <a:buNone/>
            </a:pPr>
            <a:r>
              <a:rPr lang="en" altLang="en-US" sz="1600" b="1" dirty="0">
                <a:solidFill>
                  <a:srgbClr val="CC0000"/>
                </a:solidFill>
              </a:rPr>
              <a:t>Rectal administration </a:t>
            </a:r>
            <a:r>
              <a:rPr lang="sr-Latn-RS" altLang="en-US" sz="1600" b="1" dirty="0">
                <a:solidFill>
                  <a:srgbClr val="CC0000"/>
                </a:solidFill>
              </a:rPr>
              <a:t>                                                                                         </a:t>
            </a:r>
            <a:r>
              <a:rPr lang="en" altLang="en-US" sz="1600" b="1" dirty="0">
                <a:solidFill>
                  <a:srgbClr val="CC0000"/>
                </a:solidFill>
              </a:rPr>
              <a:t>By infusion</a:t>
            </a:r>
          </a:p>
          <a:p>
            <a:pPr eaLnBrk="1" hangingPunct="1">
              <a:buFont typeface="Wingdings" panose="05000000000000000000" pitchFamily="2" charset="2"/>
              <a:buNone/>
            </a:pPr>
            <a:r>
              <a:rPr lang="en" altLang="en-US" sz="1600" b="1" dirty="0">
                <a:solidFill>
                  <a:srgbClr val="CC0000"/>
                </a:solidFill>
              </a:rPr>
              <a:t>Sublingual application </a:t>
            </a:r>
            <a:r>
              <a:rPr lang="sr-Latn-RS" altLang="en-US" sz="1600" b="1" dirty="0">
                <a:solidFill>
                  <a:srgbClr val="CC0000"/>
                </a:solidFill>
              </a:rPr>
              <a:t>                                                                                        </a:t>
            </a:r>
            <a:r>
              <a:rPr lang="en" altLang="en-US" sz="1600" b="1" dirty="0">
                <a:solidFill>
                  <a:srgbClr val="AB57FF"/>
                </a:solidFill>
              </a:rPr>
              <a:t>Implantation</a:t>
            </a:r>
          </a:p>
          <a:p>
            <a:pPr eaLnBrk="1" hangingPunct="1">
              <a:buFont typeface="Wingdings" panose="05000000000000000000" pitchFamily="2" charset="2"/>
              <a:buNone/>
            </a:pPr>
            <a:r>
              <a:rPr lang="en" altLang="en-US" sz="1600" b="1" dirty="0">
                <a:solidFill>
                  <a:srgbClr val="CC0000"/>
                </a:solidFill>
              </a:rPr>
              <a:t>Buccal administration </a:t>
            </a:r>
            <a:r>
              <a:rPr lang="sr-Latn-RS" altLang="en-US" sz="1600" b="1" dirty="0">
                <a:solidFill>
                  <a:srgbClr val="CC0000"/>
                </a:solidFill>
              </a:rPr>
              <a:t>                                                                                         </a:t>
            </a:r>
            <a:r>
              <a:rPr lang="en" altLang="en-US" sz="1600" b="1" dirty="0">
                <a:solidFill>
                  <a:srgbClr val="AB57FF"/>
                </a:solidFill>
              </a:rPr>
              <a:t>Inhalation</a:t>
            </a:r>
          </a:p>
          <a:p>
            <a:pPr eaLnBrk="1" hangingPunct="1">
              <a:buFont typeface="Wingdings" panose="05000000000000000000" pitchFamily="2" charset="2"/>
              <a:buNone/>
            </a:pPr>
            <a:r>
              <a:rPr lang="en" altLang="en-US" sz="1600" b="1" dirty="0">
                <a:solidFill>
                  <a:srgbClr val="CC0000"/>
                </a:solidFill>
              </a:rPr>
              <a:t>       </a:t>
            </a:r>
            <a:r>
              <a:rPr lang="sr-Latn-RS" altLang="en-US" sz="1600" b="1" dirty="0">
                <a:solidFill>
                  <a:srgbClr val="CC0000"/>
                </a:solidFill>
              </a:rPr>
              <a:t>                                                                                                                           </a:t>
            </a:r>
            <a:r>
              <a:rPr lang="en" altLang="en-US" sz="1600" b="1" dirty="0">
                <a:solidFill>
                  <a:srgbClr val="AB57FF"/>
                </a:solidFill>
              </a:rPr>
              <a:t>Transdermal application (patches)</a:t>
            </a:r>
          </a:p>
          <a:p>
            <a:pPr eaLnBrk="1" hangingPunct="1">
              <a:buFont typeface="Wingdings" panose="05000000000000000000" pitchFamily="2" charset="2"/>
              <a:buNone/>
            </a:pPr>
            <a:r>
              <a:rPr lang="sr-Latn-RS" altLang="en-US" sz="1600" b="1" dirty="0">
                <a:solidFill>
                  <a:srgbClr val="AB57FF"/>
                </a:solidFill>
              </a:rPr>
              <a:t>                                                                                                                                   </a:t>
            </a:r>
            <a:r>
              <a:rPr lang="en" altLang="en-US" sz="1600" b="1" dirty="0">
                <a:solidFill>
                  <a:srgbClr val="AB57FF"/>
                </a:solidFill>
              </a:rPr>
              <a:t>Nasal administration</a:t>
            </a:r>
            <a:endParaRPr lang="en-GB" altLang="en-US" sz="1600" b="1" dirty="0">
              <a:solidFill>
                <a:srgbClr val="AB57FF"/>
              </a:solidFill>
            </a:endParaRPr>
          </a:p>
        </p:txBody>
      </p:sp>
      <p:sp>
        <p:nvSpPr>
          <p:cNvPr id="48132" name="Line 6">
            <a:extLst>
              <a:ext uri="{FF2B5EF4-FFF2-40B4-BE49-F238E27FC236}">
                <a16:creationId xmlns:a16="http://schemas.microsoft.com/office/drawing/2014/main" id="{59475B4B-7C7D-4005-9C8F-A9CD4A50E352}"/>
              </a:ext>
            </a:extLst>
          </p:cNvPr>
          <p:cNvSpPr>
            <a:spLocks noChangeShapeType="1"/>
          </p:cNvSpPr>
          <p:nvPr/>
        </p:nvSpPr>
        <p:spPr bwMode="auto">
          <a:xfrm flipH="1">
            <a:off x="3810000" y="4267200"/>
            <a:ext cx="762000" cy="6096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lstStyle/>
          <a:p>
            <a:endParaRPr lang="en-US"/>
          </a:p>
        </p:txBody>
      </p:sp>
      <p:sp>
        <p:nvSpPr>
          <p:cNvPr id="48133" name="Line 7">
            <a:extLst>
              <a:ext uri="{FF2B5EF4-FFF2-40B4-BE49-F238E27FC236}">
                <a16:creationId xmlns:a16="http://schemas.microsoft.com/office/drawing/2014/main" id="{58FCA9F9-313C-7665-3BEF-53D06DFF93F1}"/>
              </a:ext>
            </a:extLst>
          </p:cNvPr>
          <p:cNvSpPr>
            <a:spLocks noChangeShapeType="1"/>
          </p:cNvSpPr>
          <p:nvPr/>
        </p:nvSpPr>
        <p:spPr bwMode="auto">
          <a:xfrm>
            <a:off x="4876800" y="4267200"/>
            <a:ext cx="0" cy="12954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Lst>
        </p:spPr>
        <p:txBody>
          <a:bodyPr/>
          <a:lstStyle/>
          <a:p>
            <a:endParaRPr lang="en-US"/>
          </a:p>
        </p:txBody>
      </p:sp>
      <p:sp>
        <p:nvSpPr>
          <p:cNvPr id="48134" name="Line 8">
            <a:extLst>
              <a:ext uri="{FF2B5EF4-FFF2-40B4-BE49-F238E27FC236}">
                <a16:creationId xmlns:a16="http://schemas.microsoft.com/office/drawing/2014/main" id="{6BB3F318-C88C-97F6-A8E2-803585BABE91}"/>
              </a:ext>
            </a:extLst>
          </p:cNvPr>
          <p:cNvSpPr>
            <a:spLocks noChangeShapeType="1"/>
          </p:cNvSpPr>
          <p:nvPr/>
        </p:nvSpPr>
        <p:spPr bwMode="auto">
          <a:xfrm flipH="1">
            <a:off x="5334000" y="3429000"/>
            <a:ext cx="533400" cy="381000"/>
          </a:xfrm>
          <a:prstGeom prst="line">
            <a:avLst/>
          </a:prstGeom>
          <a:noFill/>
          <a:ln w="9525">
            <a:solidFill>
              <a:srgbClr val="CC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8135" name="Line 10">
            <a:extLst>
              <a:ext uri="{FF2B5EF4-FFF2-40B4-BE49-F238E27FC236}">
                <a16:creationId xmlns:a16="http://schemas.microsoft.com/office/drawing/2014/main" id="{698A31F2-C7D6-079A-CC0A-D39C43D01061}"/>
              </a:ext>
            </a:extLst>
          </p:cNvPr>
          <p:cNvSpPr>
            <a:spLocks noChangeShapeType="1"/>
          </p:cNvSpPr>
          <p:nvPr/>
        </p:nvSpPr>
        <p:spPr bwMode="auto">
          <a:xfrm flipH="1">
            <a:off x="3962400" y="4495800"/>
            <a:ext cx="533400" cy="304800"/>
          </a:xfrm>
          <a:prstGeom prst="line">
            <a:avLst/>
          </a:prstGeom>
          <a:noFill/>
          <a:ln w="9525">
            <a:solidFill>
              <a:srgbClr val="CC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8136" name="Line 14">
            <a:extLst>
              <a:ext uri="{FF2B5EF4-FFF2-40B4-BE49-F238E27FC236}">
                <a16:creationId xmlns:a16="http://schemas.microsoft.com/office/drawing/2014/main" id="{9EC256D7-A51A-5A4F-8A86-CC94DC84E9D0}"/>
              </a:ext>
            </a:extLst>
          </p:cNvPr>
          <p:cNvSpPr>
            <a:spLocks noChangeShapeType="1"/>
          </p:cNvSpPr>
          <p:nvPr/>
        </p:nvSpPr>
        <p:spPr bwMode="auto">
          <a:xfrm>
            <a:off x="7239000" y="4495800"/>
            <a:ext cx="304800" cy="228600"/>
          </a:xfrm>
          <a:prstGeom prst="line">
            <a:avLst/>
          </a:prstGeom>
          <a:noFill/>
          <a:ln w="9525">
            <a:solidFill>
              <a:srgbClr val="CC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8137" name="Line 15">
            <a:extLst>
              <a:ext uri="{FF2B5EF4-FFF2-40B4-BE49-F238E27FC236}">
                <a16:creationId xmlns:a16="http://schemas.microsoft.com/office/drawing/2014/main" id="{77EBF070-CED3-E71E-9F02-1960B9BBB4B2}"/>
              </a:ext>
            </a:extLst>
          </p:cNvPr>
          <p:cNvSpPr>
            <a:spLocks noChangeShapeType="1"/>
          </p:cNvSpPr>
          <p:nvPr/>
        </p:nvSpPr>
        <p:spPr bwMode="auto">
          <a:xfrm>
            <a:off x="5943600" y="3429000"/>
            <a:ext cx="533400" cy="381000"/>
          </a:xfrm>
          <a:prstGeom prst="line">
            <a:avLst/>
          </a:prstGeom>
          <a:noFill/>
          <a:ln w="9525">
            <a:solidFill>
              <a:srgbClr val="CC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4" descr="Parchment">
            <a:extLst>
              <a:ext uri="{FF2B5EF4-FFF2-40B4-BE49-F238E27FC236}">
                <a16:creationId xmlns:a16="http://schemas.microsoft.com/office/drawing/2014/main" id="{54430F42-1B63-9884-D1DB-502D348DDDD9}"/>
              </a:ext>
            </a:extLst>
          </p:cNvPr>
          <p:cNvSpPr>
            <a:spLocks noGrp="1" noChangeArrowheads="1"/>
          </p:cNvSpPr>
          <p:nvPr>
            <p:ph type="title"/>
          </p:nvPr>
        </p:nvSpPr>
        <p:spPr>
          <a:xfrm>
            <a:off x="1524000" y="0"/>
            <a:ext cx="9144000" cy="1214438"/>
          </a:xfrm>
          <a:blipFill dpi="0" rotWithShape="0">
            <a:blip r:embed="rId2"/>
            <a:srcRect/>
            <a:tile tx="0" ty="0" sx="100000" sy="100000" flip="none" algn="tl"/>
          </a:blipFill>
        </p:spPr>
        <p:txBody>
          <a:bodyPr/>
          <a:lstStyle/>
          <a:p>
            <a:pPr eaLnBrk="1" hangingPunct="1"/>
            <a:br>
              <a:rPr lang="sr-Cyrl-CS" altLang="en-US" sz="2400" b="1"/>
            </a:br>
            <a:br>
              <a:rPr lang="sr-Cyrl-CS" altLang="en-US" sz="100" b="1"/>
            </a:br>
            <a:r>
              <a:rPr lang="en" altLang="en-US" sz="2400" b="1">
                <a:solidFill>
                  <a:srgbClr val="7030A0"/>
                </a:solidFill>
              </a:rPr>
              <a:t>DISTRIBUTION OF DRUGS</a:t>
            </a:r>
            <a:endParaRPr lang="en-GB" altLang="en-US" sz="2400" b="1">
              <a:solidFill>
                <a:srgbClr val="7030A0"/>
              </a:solidFill>
            </a:endParaRPr>
          </a:p>
        </p:txBody>
      </p:sp>
      <p:sp>
        <p:nvSpPr>
          <p:cNvPr id="63491" name="Rectangle 3" descr="Parchment">
            <a:extLst>
              <a:ext uri="{FF2B5EF4-FFF2-40B4-BE49-F238E27FC236}">
                <a16:creationId xmlns:a16="http://schemas.microsoft.com/office/drawing/2014/main" id="{BA2225A9-A105-BB9E-D474-B6A4A395A9D9}"/>
              </a:ext>
            </a:extLst>
          </p:cNvPr>
          <p:cNvSpPr>
            <a:spLocks noGrp="1" noChangeArrowheads="1"/>
          </p:cNvSpPr>
          <p:nvPr>
            <p:ph idx="1"/>
          </p:nvPr>
        </p:nvSpPr>
        <p:spPr>
          <a:xfrm>
            <a:off x="1524000" y="1143000"/>
            <a:ext cx="9144000" cy="5715000"/>
          </a:xfrm>
          <a:blipFill dpi="0" rotWithShape="0">
            <a:blip r:embed="rId2"/>
            <a:srcRect/>
            <a:tile tx="0" ty="0" sx="100000" sy="100000" flip="none" algn="tl"/>
          </a:blipFill>
        </p:spPr>
        <p:txBody>
          <a:bodyPr>
            <a:normAutofit fontScale="92500" lnSpcReduction="10000"/>
          </a:bodyPr>
          <a:lstStyle/>
          <a:p>
            <a:pPr eaLnBrk="1" hangingPunct="1">
              <a:buClr>
                <a:srgbClr val="C00000"/>
              </a:buClr>
              <a:buFont typeface="Wingdings" panose="05000000000000000000" pitchFamily="2" charset="2"/>
              <a:buChar char="v"/>
            </a:pPr>
            <a:endParaRPr lang="sr-Cyrl-CS" altLang="en-US" sz="600" b="1" dirty="0">
              <a:solidFill>
                <a:srgbClr val="C00000"/>
              </a:solidFill>
            </a:endParaRPr>
          </a:p>
          <a:p>
            <a:pPr eaLnBrk="1" hangingPunct="1">
              <a:buClr>
                <a:srgbClr val="7030A0"/>
              </a:buClr>
              <a:buFont typeface="Wingdings" panose="05000000000000000000" pitchFamily="2" charset="2"/>
              <a:buChar char="v"/>
            </a:pPr>
            <a:r>
              <a:rPr lang="en" altLang="en-US" sz="1600" b="1" dirty="0">
                <a:solidFill>
                  <a:srgbClr val="7030A0"/>
                </a:solidFill>
              </a:rPr>
              <a:t>Distribution </a:t>
            </a:r>
            <a:r>
              <a:rPr lang="en" altLang="en-US" sz="1600" dirty="0"/>
              <a:t>is the process of getting the drug from the blood to the tissues (target and other).</a:t>
            </a:r>
          </a:p>
          <a:p>
            <a:pPr eaLnBrk="1" hangingPunct="1">
              <a:buClr>
                <a:srgbClr val="7030A0"/>
              </a:buClr>
              <a:buFontTx/>
              <a:buNone/>
            </a:pPr>
            <a:endParaRPr lang="sr-Cyrl-CS" altLang="en-US" sz="1600" dirty="0"/>
          </a:p>
          <a:p>
            <a:pPr eaLnBrk="1" hangingPunct="1">
              <a:buClr>
                <a:srgbClr val="7030A0"/>
              </a:buClr>
              <a:buFont typeface="Wingdings" panose="05000000000000000000" pitchFamily="2" charset="2"/>
              <a:buChar char="v"/>
            </a:pPr>
            <a:r>
              <a:rPr lang="en" altLang="en-US" sz="1600" dirty="0"/>
              <a:t>Distribution is affected by:</a:t>
            </a:r>
          </a:p>
          <a:p>
            <a:pPr lvl="3" eaLnBrk="1" hangingPunct="1">
              <a:buClr>
                <a:srgbClr val="7030A0"/>
              </a:buClr>
              <a:buFont typeface="Arial" panose="020B0604020202020204" pitchFamily="34" charset="0"/>
              <a:buChar char="•"/>
            </a:pPr>
            <a:r>
              <a:rPr lang="en" altLang="en-US" sz="1600" dirty="0"/>
              <a:t>properties of the drug</a:t>
            </a:r>
          </a:p>
          <a:p>
            <a:pPr lvl="3" eaLnBrk="1" hangingPunct="1">
              <a:buClr>
                <a:srgbClr val="7030A0"/>
              </a:buClr>
              <a:buFont typeface="Arial" panose="020B0604020202020204" pitchFamily="34" charset="0"/>
              <a:buChar char="•"/>
            </a:pPr>
            <a:r>
              <a:rPr lang="en" altLang="en-US" sz="1600" dirty="0"/>
              <a:t>tissue properties</a:t>
            </a:r>
          </a:p>
          <a:p>
            <a:pPr lvl="3" eaLnBrk="1" hangingPunct="1">
              <a:buClr>
                <a:srgbClr val="7030A0"/>
              </a:buClr>
              <a:buFont typeface="Arial" panose="020B0604020202020204" pitchFamily="34" charset="0"/>
              <a:buChar char="•"/>
            </a:pPr>
            <a:r>
              <a:rPr lang="en" altLang="en-US" sz="1600" dirty="0"/>
              <a:t>pathological conditions</a:t>
            </a:r>
          </a:p>
          <a:p>
            <a:pPr eaLnBrk="1" hangingPunct="1">
              <a:buClr>
                <a:srgbClr val="7030A0"/>
              </a:buClr>
              <a:buFontTx/>
              <a:buNone/>
            </a:pPr>
            <a:endParaRPr lang="sr-Cyrl-CS" altLang="en-US" sz="1600" dirty="0"/>
          </a:p>
          <a:p>
            <a:pPr eaLnBrk="1" hangingPunct="1">
              <a:buClr>
                <a:srgbClr val="7030A0"/>
              </a:buClr>
            </a:pPr>
            <a:r>
              <a:rPr lang="en" altLang="en-US" sz="1600" dirty="0"/>
              <a:t>Properties of the drug: Liposolubility and ionization of the drug have the greatest influence on distribution. Liposoluble drugs easily pass through lipid membranes in an environment with a pH of 7.36-7.4 (blood, extracellular fluid). Water-soluble drugs are mostly ionized; only a smaller, non-ionized part can cross lipid membranes (by passive diffusion or active transport). Therefore, water-soluble drugs pass slowly and weakly from the blood into the tissues.</a:t>
            </a:r>
          </a:p>
          <a:p>
            <a:pPr eaLnBrk="1" hangingPunct="1">
              <a:buClr>
                <a:srgbClr val="7030A0"/>
              </a:buClr>
            </a:pPr>
            <a:endParaRPr lang="sr-Cyrl-CS" altLang="en-US" sz="800" dirty="0"/>
          </a:p>
          <a:p>
            <a:pPr eaLnBrk="1" hangingPunct="1">
              <a:buClr>
                <a:srgbClr val="7030A0"/>
              </a:buClr>
            </a:pPr>
            <a:r>
              <a:rPr lang="en" altLang="en-US" sz="1600" dirty="0"/>
              <a:t>Tissue properties: Capillaries of the CNS and testes do not have </a:t>
            </a:r>
            <a:r>
              <a:rPr lang="en" altLang="en-US" sz="1600" dirty="0">
                <a:latin typeface="MS Reference Sans Serif" panose="020B0604030504040204" pitchFamily="34" charset="0"/>
              </a:rPr>
              <a:t>"</a:t>
            </a:r>
            <a:r>
              <a:rPr lang="en" altLang="en-US" sz="1600" dirty="0"/>
              <a:t>aqueous pores</a:t>
            </a:r>
            <a:r>
              <a:rPr lang="en" altLang="en-US" sz="1600" dirty="0">
                <a:latin typeface="MS Reference Sans Serif" panose="020B0604030504040204" pitchFamily="34" charset="0"/>
              </a:rPr>
              <a:t>" </a:t>
            </a:r>
            <a:r>
              <a:rPr lang="en" altLang="en-US" sz="1600" dirty="0"/>
              <a:t>(hemato-encephalic and hemato-testicular membrane, i</a:t>
            </a:r>
            <a:r>
              <a:rPr lang="sr-Latn-RS" altLang="en-US" sz="1600" dirty="0"/>
              <a:t>.</a:t>
            </a:r>
            <a:r>
              <a:rPr lang="en" altLang="en-US" sz="1600" dirty="0"/>
              <a:t>e</a:t>
            </a:r>
            <a:r>
              <a:rPr lang="sr-Latn-RS" altLang="en-US" sz="1600" dirty="0"/>
              <a:t>.,</a:t>
            </a:r>
            <a:r>
              <a:rPr lang="en" altLang="en-US" sz="1600" dirty="0"/>
              <a:t> barrier). All other tissues have capillaries where the cells are not densely packed and allow larger molecules to pass through. Medicines also often reach the fetus and the mother's milk.</a:t>
            </a:r>
          </a:p>
          <a:p>
            <a:pPr eaLnBrk="1" hangingPunct="1">
              <a:buClr>
                <a:srgbClr val="7030A0"/>
              </a:buClr>
            </a:pPr>
            <a:endParaRPr lang="sr-Cyrl-CS" altLang="en-US" sz="800" dirty="0"/>
          </a:p>
          <a:p>
            <a:pPr eaLnBrk="1" hangingPunct="1">
              <a:buClr>
                <a:srgbClr val="7030A0"/>
              </a:buClr>
            </a:pPr>
            <a:r>
              <a:rPr lang="en" altLang="en-US" sz="1600" dirty="0"/>
              <a:t>Pathological conditions: Inflammation significantly increases the permeability of capillaries and the penetration of drugs through natural barriers.</a:t>
            </a:r>
          </a:p>
          <a:p>
            <a:pPr eaLnBrk="1" hangingPunct="1">
              <a:buClr>
                <a:srgbClr val="C00000"/>
              </a:buClr>
            </a:pPr>
            <a:endParaRPr lang="sr-Cyrl-CS" altLang="en-US" sz="1600" dirty="0"/>
          </a:p>
          <a:p>
            <a:pPr eaLnBrk="1" hangingPunct="1">
              <a:buFontTx/>
              <a:buNone/>
            </a:pPr>
            <a:r>
              <a:rPr lang="en" altLang="en-US" sz="1600" dirty="0"/>
              <a:t>  </a:t>
            </a:r>
            <a:endParaRPr lang="en-GB" altLang="en-US" sz="16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4" descr="Parchment">
            <a:extLst>
              <a:ext uri="{FF2B5EF4-FFF2-40B4-BE49-F238E27FC236}">
                <a16:creationId xmlns:a16="http://schemas.microsoft.com/office/drawing/2014/main" id="{789C8592-CF03-5742-E6C6-F0DA15272FCB}"/>
              </a:ext>
            </a:extLst>
          </p:cNvPr>
          <p:cNvSpPr>
            <a:spLocks noGrp="1" noChangeArrowheads="1"/>
          </p:cNvSpPr>
          <p:nvPr>
            <p:ph type="title"/>
          </p:nvPr>
        </p:nvSpPr>
        <p:spPr>
          <a:xfrm>
            <a:off x="1524000" y="0"/>
            <a:ext cx="9144000" cy="1214438"/>
          </a:xfrm>
          <a:blipFill dpi="0" rotWithShape="0">
            <a:blip r:embed="rId2"/>
            <a:srcRect/>
            <a:tile tx="0" ty="0" sx="100000" sy="100000" flip="none" algn="tl"/>
          </a:blipFill>
        </p:spPr>
        <p:txBody>
          <a:bodyPr/>
          <a:lstStyle/>
          <a:p>
            <a:pPr eaLnBrk="1" hangingPunct="1"/>
            <a:br>
              <a:rPr lang="sr-Cyrl-CS" altLang="en-US" sz="2400" b="1"/>
            </a:br>
            <a:br>
              <a:rPr lang="sr-Cyrl-CS" altLang="en-US" sz="100" b="1"/>
            </a:br>
            <a:r>
              <a:rPr lang="en" altLang="en-US" sz="2000" b="1">
                <a:solidFill>
                  <a:srgbClr val="7030A0"/>
                </a:solidFill>
              </a:rPr>
              <a:t>DRUG DISTRIBUTION DRUG </a:t>
            </a:r>
            <a:br>
              <a:rPr lang="sr-Cyrl-CS" altLang="en-US" sz="2000" b="1"/>
            </a:br>
            <a:r>
              <a:rPr lang="en" altLang="en-US" sz="1800">
                <a:solidFill>
                  <a:srgbClr val="7030A0"/>
                </a:solidFill>
              </a:rPr>
              <a:t>BINDING TO PLASMA PROTEINS</a:t>
            </a:r>
            <a:endParaRPr lang="en-GB" altLang="en-US" sz="2000">
              <a:solidFill>
                <a:srgbClr val="7030A0"/>
              </a:solidFill>
            </a:endParaRPr>
          </a:p>
        </p:txBody>
      </p:sp>
      <p:sp>
        <p:nvSpPr>
          <p:cNvPr id="64515" name="Rectangle 3" descr="Parchment">
            <a:extLst>
              <a:ext uri="{FF2B5EF4-FFF2-40B4-BE49-F238E27FC236}">
                <a16:creationId xmlns:a16="http://schemas.microsoft.com/office/drawing/2014/main" id="{7121C9F7-C3BB-2887-38D3-0C65C242DFE8}"/>
              </a:ext>
            </a:extLst>
          </p:cNvPr>
          <p:cNvSpPr>
            <a:spLocks noGrp="1" noChangeArrowheads="1"/>
          </p:cNvSpPr>
          <p:nvPr>
            <p:ph idx="1"/>
          </p:nvPr>
        </p:nvSpPr>
        <p:spPr>
          <a:xfrm>
            <a:off x="1524000" y="1143000"/>
            <a:ext cx="9144000" cy="5715000"/>
          </a:xfrm>
          <a:blipFill dpi="0" rotWithShape="0">
            <a:blip r:embed="rId2"/>
            <a:srcRect/>
            <a:tile tx="0" ty="0" sx="100000" sy="100000" flip="none" algn="tl"/>
          </a:blipFill>
        </p:spPr>
        <p:txBody>
          <a:bodyPr>
            <a:normAutofit fontScale="92500" lnSpcReduction="20000"/>
          </a:bodyPr>
          <a:lstStyle/>
          <a:p>
            <a:pPr eaLnBrk="1" hangingPunct="1">
              <a:buClr>
                <a:srgbClr val="7030A0"/>
              </a:buClr>
              <a:buFontTx/>
              <a:buNone/>
            </a:pPr>
            <a:endParaRPr lang="sr-Cyrl-CS" altLang="en-US" sz="1600" b="1" dirty="0">
              <a:solidFill>
                <a:srgbClr val="C00000"/>
              </a:solidFill>
            </a:endParaRPr>
          </a:p>
          <a:p>
            <a:pPr eaLnBrk="1" hangingPunct="1">
              <a:buClr>
                <a:srgbClr val="7030A0"/>
              </a:buClr>
              <a:buFont typeface="Symbol" panose="05050102010706020507" pitchFamily="18" charset="2"/>
              <a:buChar char="·"/>
            </a:pPr>
            <a:r>
              <a:rPr lang="en" altLang="en-US" sz="1600" dirty="0"/>
              <a:t>Liposoluble drugs bind to albumin to a high degree</a:t>
            </a:r>
          </a:p>
          <a:p>
            <a:pPr eaLnBrk="1" hangingPunct="1">
              <a:buClr>
                <a:srgbClr val="7030A0"/>
              </a:buClr>
              <a:buFont typeface="Symbol" panose="05050102010706020507" pitchFamily="18" charset="2"/>
              <a:buChar char="·"/>
            </a:pPr>
            <a:r>
              <a:rPr lang="en" altLang="en-US" sz="1600" dirty="0"/>
              <a:t>Hydrosoluble weak acid drugs bind to albumins</a:t>
            </a:r>
          </a:p>
          <a:p>
            <a:pPr eaLnBrk="1" hangingPunct="1">
              <a:buClr>
                <a:srgbClr val="7030A0"/>
              </a:buClr>
              <a:buFont typeface="Symbol" panose="05050102010706020507" pitchFamily="18" charset="2"/>
              <a:buChar char="·"/>
            </a:pPr>
            <a:r>
              <a:rPr lang="en" altLang="en-US" sz="1600" dirty="0"/>
              <a:t>Water-soluble drugs w</a:t>
            </a:r>
            <a:r>
              <a:rPr lang="sr-Latn-RS" altLang="en-US" sz="1600" dirty="0"/>
              <a:t>hich</a:t>
            </a:r>
            <a:r>
              <a:rPr lang="en" altLang="en-US" sz="1600" dirty="0"/>
              <a:t> </a:t>
            </a:r>
            <a:r>
              <a:rPr lang="sr-Latn-RS" altLang="en-US" sz="1600" dirty="0"/>
              <a:t>are</a:t>
            </a:r>
            <a:r>
              <a:rPr lang="en" altLang="en-US" sz="1600" dirty="0"/>
              <a:t> weak base</a:t>
            </a:r>
            <a:r>
              <a:rPr lang="sr-Latn-RS" altLang="en-US" sz="1600" dirty="0"/>
              <a:t>s</a:t>
            </a:r>
            <a:r>
              <a:rPr lang="en" altLang="en-US" sz="1600" dirty="0"/>
              <a:t> bind to </a:t>
            </a:r>
            <a:r>
              <a:rPr lang="en" altLang="en-US" sz="1600" dirty="0">
                <a:latin typeface="Sylfaen" panose="010A0502050306030303" pitchFamily="18" charset="0"/>
              </a:rPr>
              <a:t>α </a:t>
            </a:r>
            <a:r>
              <a:rPr lang="en" altLang="en-US" sz="1600" dirty="0">
                <a:latin typeface="Sylfaen" panose="010A0502050306030303" pitchFamily="18" charset="0"/>
                <a:sym typeface="Symbol" panose="05050102010706020507" pitchFamily="18" charset="2"/>
              </a:rPr>
              <a:t>1 </a:t>
            </a:r>
            <a:r>
              <a:rPr lang="en" altLang="en-US" sz="1600" dirty="0">
                <a:sym typeface="Symbol" panose="05050102010706020507" pitchFamily="18" charset="2"/>
              </a:rPr>
              <a:t>acid glycoprotein and lipoproteins </a:t>
            </a:r>
            <a:endParaRPr lang="sr-Cyrl-CS" altLang="en-US" sz="1600" dirty="0"/>
          </a:p>
          <a:p>
            <a:pPr eaLnBrk="1" hangingPunct="1">
              <a:buClr>
                <a:srgbClr val="7030A0"/>
              </a:buClr>
              <a:buFontTx/>
              <a:buNone/>
            </a:pPr>
            <a:endParaRPr lang="sr-Cyrl-CS" altLang="en-US" sz="1600" dirty="0"/>
          </a:p>
          <a:p>
            <a:pPr eaLnBrk="1" hangingPunct="1">
              <a:buClr>
                <a:srgbClr val="7030A0"/>
              </a:buClr>
              <a:buFont typeface="Wingdings" panose="05000000000000000000" pitchFamily="2" charset="2"/>
              <a:buChar char="v"/>
            </a:pPr>
            <a:r>
              <a:rPr lang="en" altLang="en-US" sz="1600" dirty="0"/>
              <a:t>A dynamic equilibrium is established between the drug fraction bound to plasma proteins and the free (active) fraction</a:t>
            </a:r>
          </a:p>
          <a:p>
            <a:pPr eaLnBrk="1" hangingPunct="1">
              <a:buClr>
                <a:srgbClr val="7030A0"/>
              </a:buClr>
              <a:buFontTx/>
              <a:buNone/>
            </a:pPr>
            <a:endParaRPr lang="sr-Cyrl-CS" altLang="en-US" sz="1600" dirty="0"/>
          </a:p>
          <a:p>
            <a:pPr eaLnBrk="1" hangingPunct="1">
              <a:buClr>
                <a:srgbClr val="7030A0"/>
              </a:buClr>
              <a:buFont typeface="Wingdings" panose="05000000000000000000" pitchFamily="2" charset="2"/>
              <a:buChar char="v"/>
            </a:pPr>
            <a:r>
              <a:rPr lang="en" altLang="en-US" sz="1600" dirty="0"/>
              <a:t>The binding of the drug to plasma proteins is non-specific </a:t>
            </a:r>
            <a:r>
              <a:rPr lang="en" altLang="en-US" sz="1600" dirty="0">
                <a:sym typeface="Wingdings" panose="05000000000000000000" pitchFamily="2" charset="2"/>
              </a:rPr>
              <a:t>danger of a jump in the blood concentration of drugs that are significantly bound to proteins when administered simultaneously with another drug (which displaces them from the complex with plasma protein)</a:t>
            </a:r>
          </a:p>
          <a:p>
            <a:pPr eaLnBrk="1" hangingPunct="1">
              <a:buClr>
                <a:srgbClr val="7030A0"/>
              </a:buClr>
              <a:buFontTx/>
              <a:buNone/>
            </a:pPr>
            <a:endParaRPr lang="sr-Cyrl-CS" altLang="en-US" sz="1600" dirty="0">
              <a:sym typeface="Wingdings" panose="05000000000000000000" pitchFamily="2" charset="2"/>
            </a:endParaRPr>
          </a:p>
          <a:p>
            <a:pPr eaLnBrk="1" hangingPunct="1">
              <a:buClr>
                <a:srgbClr val="7030A0"/>
              </a:buClr>
              <a:buFont typeface="Wingdings" panose="05000000000000000000" pitchFamily="2" charset="2"/>
              <a:buChar char="v"/>
            </a:pPr>
            <a:r>
              <a:rPr lang="en" altLang="en-US" sz="1600" dirty="0">
                <a:sym typeface="Wingdings" panose="05000000000000000000" pitchFamily="2" charset="2"/>
              </a:rPr>
              <a:t>The degree of drug binding to plasma proteins varies significantly from drug to drug (99% for diazepam, furosemide and warfarin, 0% for acetaminophen, 10% for gentamicin and metronidazole)</a:t>
            </a:r>
          </a:p>
          <a:p>
            <a:pPr eaLnBrk="1" hangingPunct="1">
              <a:buClr>
                <a:srgbClr val="7030A0"/>
              </a:buClr>
              <a:buFontTx/>
              <a:buNone/>
            </a:pPr>
            <a:endParaRPr lang="sr-Cyrl-CS" altLang="en-US" sz="1600" dirty="0">
              <a:sym typeface="Wingdings" panose="05000000000000000000" pitchFamily="2" charset="2"/>
            </a:endParaRPr>
          </a:p>
          <a:p>
            <a:pPr eaLnBrk="1" hangingPunct="1">
              <a:buClr>
                <a:srgbClr val="7030A0"/>
              </a:buClr>
              <a:buFont typeface="Wingdings" panose="05000000000000000000" pitchFamily="2" charset="2"/>
              <a:buChar char="v"/>
            </a:pPr>
            <a:r>
              <a:rPr lang="en" altLang="en-US" sz="1600" dirty="0">
                <a:sym typeface="Wingdings" panose="05000000000000000000" pitchFamily="2" charset="2"/>
              </a:rPr>
              <a:t>The binding of drugs to plasma proteins can be affected by pathological conditions (for example, in uremia, the binding of weak acid drugs to plasma proteins - penicillin, salicylates, barbiturates...) is reduced.</a:t>
            </a:r>
            <a:endParaRPr lang="sr-Cyrl-CS" altLang="en-US" sz="1600" dirty="0"/>
          </a:p>
          <a:p>
            <a:pPr eaLnBrk="1" hangingPunct="1">
              <a:buClr>
                <a:srgbClr val="C00000"/>
              </a:buClr>
              <a:buFont typeface="Wingdings" panose="05000000000000000000" pitchFamily="2" charset="2"/>
              <a:buChar char="v"/>
            </a:pPr>
            <a:endParaRPr lang="sr-Cyrl-CS" altLang="en-US" sz="800" dirty="0"/>
          </a:p>
          <a:p>
            <a:pPr eaLnBrk="1" hangingPunct="1">
              <a:buClr>
                <a:srgbClr val="C00000"/>
              </a:buClr>
              <a:buFont typeface="Wingdings" panose="05000000000000000000" pitchFamily="2" charset="2"/>
              <a:buChar char="v"/>
            </a:pPr>
            <a:endParaRPr lang="sr-Cyrl-CS" altLang="en-US" sz="1600" dirty="0"/>
          </a:p>
          <a:p>
            <a:pPr eaLnBrk="1" hangingPunct="1">
              <a:buClr>
                <a:srgbClr val="C00000"/>
              </a:buClr>
            </a:pPr>
            <a:endParaRPr lang="sr-Cyrl-CS" altLang="en-US" sz="1600" dirty="0"/>
          </a:p>
          <a:p>
            <a:pPr eaLnBrk="1" hangingPunct="1">
              <a:buFontTx/>
              <a:buNone/>
            </a:pPr>
            <a:r>
              <a:rPr lang="en" altLang="en-US" sz="1600" dirty="0"/>
              <a:t>  </a:t>
            </a:r>
            <a:endParaRPr lang="en-GB" altLang="en-US" sz="16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4" descr="Parchment">
            <a:extLst>
              <a:ext uri="{FF2B5EF4-FFF2-40B4-BE49-F238E27FC236}">
                <a16:creationId xmlns:a16="http://schemas.microsoft.com/office/drawing/2014/main" id="{D2C3FDB2-125B-510E-4240-186BDD051267}"/>
              </a:ext>
            </a:extLst>
          </p:cNvPr>
          <p:cNvSpPr>
            <a:spLocks noGrp="1" noChangeArrowheads="1"/>
          </p:cNvSpPr>
          <p:nvPr>
            <p:ph type="title"/>
          </p:nvPr>
        </p:nvSpPr>
        <p:spPr>
          <a:xfrm>
            <a:off x="1524000" y="0"/>
            <a:ext cx="9144000" cy="1214438"/>
          </a:xfrm>
          <a:blipFill dpi="0" rotWithShape="0">
            <a:blip r:embed="rId2"/>
            <a:srcRect/>
            <a:tile tx="0" ty="0" sx="100000" sy="100000" flip="none" algn="tl"/>
          </a:blipFill>
        </p:spPr>
        <p:txBody>
          <a:bodyPr/>
          <a:lstStyle/>
          <a:p>
            <a:pPr eaLnBrk="1" hangingPunct="1"/>
            <a:br>
              <a:rPr lang="sr-Cyrl-CS" altLang="en-US" sz="2400" b="1"/>
            </a:br>
            <a:br>
              <a:rPr lang="sr-Cyrl-CS" altLang="en-US" sz="100" b="1"/>
            </a:br>
            <a:r>
              <a:rPr lang="en" altLang="en-US" sz="2000" b="1">
                <a:solidFill>
                  <a:srgbClr val="7030A0"/>
                </a:solidFill>
              </a:rPr>
              <a:t>DISTRIBUTION OF DRUGS </a:t>
            </a:r>
            <a:br>
              <a:rPr lang="sr-Cyrl-CS" altLang="en-US" sz="2000" b="1">
                <a:solidFill>
                  <a:srgbClr val="7030A0"/>
                </a:solidFill>
              </a:rPr>
            </a:br>
            <a:r>
              <a:rPr lang="en" altLang="en-US" sz="1800">
                <a:solidFill>
                  <a:srgbClr val="7030A0"/>
                </a:solidFill>
              </a:rPr>
              <a:t>VOLUME OF DISTRIBUTION</a:t>
            </a:r>
            <a:endParaRPr lang="en-GB" altLang="en-US" sz="2000">
              <a:solidFill>
                <a:srgbClr val="7030A0"/>
              </a:solidFill>
            </a:endParaRPr>
          </a:p>
        </p:txBody>
      </p:sp>
      <p:sp>
        <p:nvSpPr>
          <p:cNvPr id="67587" name="Rectangle 3" descr="Parchment">
            <a:extLst>
              <a:ext uri="{FF2B5EF4-FFF2-40B4-BE49-F238E27FC236}">
                <a16:creationId xmlns:a16="http://schemas.microsoft.com/office/drawing/2014/main" id="{DCD4BEC4-66E1-A4E1-FFFA-86A17E16D7C1}"/>
              </a:ext>
            </a:extLst>
          </p:cNvPr>
          <p:cNvSpPr>
            <a:spLocks noGrp="1" noChangeArrowheads="1"/>
          </p:cNvSpPr>
          <p:nvPr>
            <p:ph idx="1"/>
          </p:nvPr>
        </p:nvSpPr>
        <p:spPr>
          <a:xfrm>
            <a:off x="1524000" y="1143000"/>
            <a:ext cx="9144000" cy="5715000"/>
          </a:xfrm>
          <a:blipFill dpi="0" rotWithShape="0">
            <a:blip r:embed="rId2"/>
            <a:srcRect/>
            <a:tile tx="0" ty="0" sx="100000" sy="100000" flip="none" algn="tl"/>
          </a:blipFill>
          <a:ln>
            <a:solidFill>
              <a:schemeClr val="tx1"/>
            </a:solidFill>
            <a:miter lim="800000"/>
            <a:headEnd/>
            <a:tailEnd/>
          </a:ln>
        </p:spPr>
        <p:txBody>
          <a:bodyPr>
            <a:normAutofit lnSpcReduction="10000"/>
          </a:bodyPr>
          <a:lstStyle/>
          <a:p>
            <a:pPr eaLnBrk="1" hangingPunct="1">
              <a:buClr>
                <a:srgbClr val="C00000"/>
              </a:buClr>
              <a:buFontTx/>
              <a:buNone/>
            </a:pPr>
            <a:endParaRPr lang="sr-Cyrl-CS" altLang="en-US" sz="1600" dirty="0"/>
          </a:p>
          <a:p>
            <a:pPr eaLnBrk="1" hangingPunct="1">
              <a:buClr>
                <a:srgbClr val="7030A0"/>
              </a:buClr>
              <a:buFont typeface="Symbol" panose="05050102010706020507" pitchFamily="18" charset="2"/>
              <a:buChar char="·"/>
            </a:pPr>
            <a:r>
              <a:rPr lang="en" altLang="en-US" sz="1600" b="1" dirty="0">
                <a:solidFill>
                  <a:srgbClr val="7030A0"/>
                </a:solidFill>
              </a:rPr>
              <a:t>Volume of drug distribution (Vd)</a:t>
            </a:r>
            <a:r>
              <a:rPr lang="en" altLang="en-US" sz="1600" dirty="0">
                <a:solidFill>
                  <a:srgbClr val="7030A0"/>
                </a:solidFill>
              </a:rPr>
              <a:t> </a:t>
            </a:r>
            <a:r>
              <a:rPr lang="en" altLang="en-US" sz="1600" dirty="0"/>
              <a:t>represents the volume in which the drug would be even</a:t>
            </a:r>
            <a:r>
              <a:rPr lang="sr-Latn-RS" altLang="en-US" sz="1600" dirty="0"/>
              <a:t>tually</a:t>
            </a:r>
            <a:r>
              <a:rPr lang="en" altLang="en-US" sz="1600" dirty="0"/>
              <a:t> distributed (i</a:t>
            </a:r>
            <a:r>
              <a:rPr lang="sr-Latn-RS" altLang="en-US" sz="1600" dirty="0"/>
              <a:t>.</a:t>
            </a:r>
            <a:r>
              <a:rPr lang="en" altLang="en-US" sz="1600" dirty="0"/>
              <a:t>e</a:t>
            </a:r>
            <a:r>
              <a:rPr lang="sr-Latn-RS" altLang="en-US" sz="1600" dirty="0"/>
              <a:t>.</a:t>
            </a:r>
            <a:r>
              <a:rPr lang="en" altLang="en-US" sz="1600" dirty="0"/>
              <a:t>, its concentration would be the same as in plasma), if the metabolism and elimination of the drug were ignored. It is a virtual size, which does not correspond to any real volume in the organism.</a:t>
            </a:r>
          </a:p>
          <a:p>
            <a:pPr eaLnBrk="1" hangingPunct="1">
              <a:buClr>
                <a:srgbClr val="C00000"/>
              </a:buClr>
              <a:buFont typeface="Symbol" panose="05050102010706020507" pitchFamily="18" charset="2"/>
              <a:buChar char="·"/>
            </a:pPr>
            <a:endParaRPr lang="sr-Cyrl-CS" altLang="en-US" sz="1600" dirty="0"/>
          </a:p>
          <a:p>
            <a:pPr eaLnBrk="1" hangingPunct="1">
              <a:buClr>
                <a:srgbClr val="C00000"/>
              </a:buClr>
              <a:buFontTx/>
              <a:buNone/>
            </a:pPr>
            <a:r>
              <a:rPr lang="en" altLang="en-US" sz="1600" dirty="0"/>
              <a:t>———————————————</a:t>
            </a:r>
          </a:p>
          <a:p>
            <a:pPr eaLnBrk="1" hangingPunct="1">
              <a:buClr>
                <a:srgbClr val="C00000"/>
              </a:buClr>
              <a:buFontTx/>
              <a:buNone/>
            </a:pPr>
            <a:endParaRPr lang="sr-Cyrl-CS" altLang="en-US" sz="1600" dirty="0"/>
          </a:p>
          <a:p>
            <a:pPr eaLnBrk="1" hangingPunct="1">
              <a:buClr>
                <a:srgbClr val="C00000"/>
              </a:buClr>
              <a:buFontTx/>
              <a:buNone/>
            </a:pPr>
            <a:r>
              <a:rPr lang="en" altLang="en-US" sz="1600" dirty="0"/>
              <a:t> </a:t>
            </a:r>
          </a:p>
          <a:p>
            <a:pPr eaLnBrk="1" hangingPunct="1">
              <a:buClr>
                <a:srgbClr val="C00000"/>
              </a:buClr>
              <a:buFontTx/>
              <a:buNone/>
            </a:pPr>
            <a:endParaRPr lang="sr-Cyrl-CS" altLang="en-US" sz="800" dirty="0"/>
          </a:p>
          <a:p>
            <a:pPr marL="0" indent="0" eaLnBrk="1" hangingPunct="1">
              <a:buClr>
                <a:srgbClr val="C00000"/>
              </a:buClr>
              <a:buNone/>
            </a:pPr>
            <a:endParaRPr lang="sr-Cyrl-CS" altLang="en-US" sz="1600" dirty="0"/>
          </a:p>
          <a:p>
            <a:pPr eaLnBrk="1" hangingPunct="1">
              <a:buClr>
                <a:srgbClr val="C00000"/>
              </a:buClr>
              <a:buFontTx/>
              <a:buNone/>
            </a:pPr>
            <a:r>
              <a:rPr lang="en" altLang="en-US" sz="1600" dirty="0"/>
              <a:t>Total body fluid (body weight 70 kg )</a:t>
            </a:r>
            <a:r>
              <a:rPr lang="sr-Latn-RS" altLang="en-US" sz="1600" dirty="0"/>
              <a:t>: </a:t>
            </a:r>
            <a:r>
              <a:rPr lang="en" altLang="en-US" sz="1600" dirty="0"/>
              <a:t>42 L</a:t>
            </a:r>
            <a:endParaRPr lang="sr-Cyrl-CS" altLang="en-US" sz="1600" dirty="0"/>
          </a:p>
          <a:p>
            <a:pPr eaLnBrk="1" hangingPunct="1">
              <a:buFontTx/>
              <a:buNone/>
            </a:pPr>
            <a:endParaRPr lang="sr-Cyrl-CS" altLang="en-US" sz="1600" dirty="0"/>
          </a:p>
          <a:p>
            <a:pPr eaLnBrk="1" hangingPunct="1">
              <a:buFontTx/>
              <a:buNone/>
            </a:pPr>
            <a:r>
              <a:rPr lang="en" altLang="en-US" sz="1600" dirty="0"/>
              <a:t>Intracellular fluid </a:t>
            </a:r>
            <a:r>
              <a:rPr lang="sr-Latn-RS" altLang="en-US" sz="1600" dirty="0"/>
              <a:t>                                                                </a:t>
            </a:r>
            <a:r>
              <a:rPr lang="en" altLang="en-US" sz="1600" dirty="0"/>
              <a:t>Extracellular fluid</a:t>
            </a:r>
          </a:p>
          <a:p>
            <a:pPr eaLnBrk="1" hangingPunct="1">
              <a:buFontTx/>
              <a:buNone/>
            </a:pPr>
            <a:r>
              <a:rPr lang="sr-Latn-RS" altLang="en-US" sz="1600" dirty="0"/>
              <a:t>                            </a:t>
            </a:r>
            <a:r>
              <a:rPr lang="en" altLang="en-US" sz="1600" dirty="0"/>
              <a:t>28 L </a:t>
            </a:r>
            <a:r>
              <a:rPr lang="sr-Latn-RS" altLang="en-US" sz="1600" dirty="0"/>
              <a:t>                                                       </a:t>
            </a:r>
            <a:r>
              <a:rPr lang="en" altLang="en-US" sz="1600" dirty="0"/>
              <a:t>14 L</a:t>
            </a:r>
          </a:p>
          <a:p>
            <a:pPr eaLnBrk="1" hangingPunct="1">
              <a:buFontTx/>
              <a:buNone/>
            </a:pPr>
            <a:endParaRPr lang="sr-Latn-CS" altLang="en-US" sz="1600" dirty="0"/>
          </a:p>
          <a:p>
            <a:pPr eaLnBrk="1" hangingPunct="1">
              <a:buFontTx/>
              <a:buNone/>
            </a:pPr>
            <a:r>
              <a:rPr lang="en" altLang="en-US" sz="1600" dirty="0"/>
              <a:t>                                            Intravascular fluid </a:t>
            </a:r>
            <a:r>
              <a:rPr lang="sr-Latn-RS" altLang="en-US" sz="1600" dirty="0"/>
              <a:t>                                        </a:t>
            </a:r>
            <a:r>
              <a:rPr lang="en" altLang="en-US" sz="1600" dirty="0"/>
              <a:t>Interstitial fluid</a:t>
            </a:r>
            <a:endParaRPr lang="sr-Latn-CS" altLang="en-US" sz="1600" dirty="0"/>
          </a:p>
          <a:p>
            <a:pPr eaLnBrk="1" hangingPunct="1">
              <a:buFontTx/>
              <a:buNone/>
            </a:pPr>
            <a:r>
              <a:rPr lang="sr-Latn-RS" altLang="en-US" sz="1600" dirty="0"/>
              <a:t>                                                      </a:t>
            </a:r>
            <a:r>
              <a:rPr lang="en" altLang="en-US" sz="1600" dirty="0"/>
              <a:t>(plasma) </a:t>
            </a:r>
            <a:r>
              <a:rPr lang="sr-Latn-RS" altLang="en-US" sz="1600" dirty="0"/>
              <a:t>      </a:t>
            </a:r>
            <a:r>
              <a:rPr lang="en" altLang="en-US" sz="1600" dirty="0"/>
              <a:t>4 L </a:t>
            </a:r>
            <a:r>
              <a:rPr lang="sr-Latn-RS" altLang="en-US" sz="1600" dirty="0"/>
              <a:t>                               </a:t>
            </a:r>
            <a:r>
              <a:rPr lang="en" altLang="en-US" sz="1600" dirty="0"/>
              <a:t>10L</a:t>
            </a:r>
          </a:p>
          <a:p>
            <a:pPr eaLnBrk="1" hangingPunct="1">
              <a:buFontTx/>
              <a:buNone/>
            </a:pPr>
            <a:r>
              <a:rPr lang="en" altLang="en-US" sz="1600" dirty="0"/>
              <a:t>             </a:t>
            </a:r>
            <a:endParaRPr lang="en-GB" altLang="en-US" sz="1600" dirty="0"/>
          </a:p>
        </p:txBody>
      </p:sp>
      <p:sp>
        <p:nvSpPr>
          <p:cNvPr id="67588" name="TextBox 27">
            <a:extLst>
              <a:ext uri="{FF2B5EF4-FFF2-40B4-BE49-F238E27FC236}">
                <a16:creationId xmlns:a16="http://schemas.microsoft.com/office/drawing/2014/main" id="{4C01882B-681C-D0BA-5458-E714087715DE}"/>
              </a:ext>
            </a:extLst>
          </p:cNvPr>
          <p:cNvSpPr txBox="1">
            <a:spLocks noChangeArrowheads="1"/>
          </p:cNvSpPr>
          <p:nvPr/>
        </p:nvSpPr>
        <p:spPr bwMode="auto">
          <a:xfrm>
            <a:off x="3095626" y="2643189"/>
            <a:ext cx="19288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600" b="1"/>
              <a:t>D </a:t>
            </a:r>
            <a:r>
              <a:rPr lang="en" altLang="en-US" sz="1600"/>
              <a:t>( drug dose )</a:t>
            </a:r>
            <a:endParaRPr lang="en-US" altLang="en-US" sz="1600"/>
          </a:p>
        </p:txBody>
      </p:sp>
      <p:sp>
        <p:nvSpPr>
          <p:cNvPr id="67589" name="TextBox 27">
            <a:extLst>
              <a:ext uri="{FF2B5EF4-FFF2-40B4-BE49-F238E27FC236}">
                <a16:creationId xmlns:a16="http://schemas.microsoft.com/office/drawing/2014/main" id="{E475E39A-C4D1-5E63-89FB-70272817F60E}"/>
              </a:ext>
            </a:extLst>
          </p:cNvPr>
          <p:cNvSpPr txBox="1">
            <a:spLocks noChangeArrowheads="1"/>
          </p:cNvSpPr>
          <p:nvPr/>
        </p:nvSpPr>
        <p:spPr bwMode="auto">
          <a:xfrm>
            <a:off x="2524126" y="2928939"/>
            <a:ext cx="392906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600"/>
              <a:t>          </a:t>
            </a:r>
            <a:r>
              <a:rPr lang="en" altLang="en-US" sz="1600" b="1"/>
              <a:t>Cp </a:t>
            </a:r>
            <a:r>
              <a:rPr lang="en" altLang="en-US" sz="1600"/>
              <a:t>( drug concentration in plasma )</a:t>
            </a:r>
            <a:endParaRPr lang="en-US" altLang="en-US" sz="1600"/>
          </a:p>
        </p:txBody>
      </p:sp>
      <p:sp>
        <p:nvSpPr>
          <p:cNvPr id="67590" name="TextBox 27">
            <a:extLst>
              <a:ext uri="{FF2B5EF4-FFF2-40B4-BE49-F238E27FC236}">
                <a16:creationId xmlns:a16="http://schemas.microsoft.com/office/drawing/2014/main" id="{49E29F18-83D4-9AB3-D2B1-F36BA563BC30}"/>
              </a:ext>
            </a:extLst>
          </p:cNvPr>
          <p:cNvSpPr txBox="1">
            <a:spLocks noChangeArrowheads="1"/>
          </p:cNvSpPr>
          <p:nvPr/>
        </p:nvSpPr>
        <p:spPr bwMode="auto">
          <a:xfrm>
            <a:off x="2381251" y="2752725"/>
            <a:ext cx="7143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sr-Latn-RS" altLang="en-US" sz="1800" b="1" dirty="0"/>
              <a:t>Vd</a:t>
            </a:r>
            <a:r>
              <a:rPr lang="en" altLang="en-US" sz="1800" dirty="0"/>
              <a:t> </a:t>
            </a:r>
            <a:r>
              <a:rPr lang="en" altLang="en-US" sz="1800" b="1" dirty="0"/>
              <a:t>=</a:t>
            </a:r>
            <a:endParaRPr lang="en-US" altLang="en-US" sz="1800" b="1" dirty="0"/>
          </a:p>
        </p:txBody>
      </p:sp>
      <p:cxnSp>
        <p:nvCxnSpPr>
          <p:cNvPr id="67591" name="Straight Arrow Connector 11">
            <a:extLst>
              <a:ext uri="{FF2B5EF4-FFF2-40B4-BE49-F238E27FC236}">
                <a16:creationId xmlns:a16="http://schemas.microsoft.com/office/drawing/2014/main" id="{437E1936-12C2-3F06-D1BB-4FADF1877AE6}"/>
              </a:ext>
            </a:extLst>
          </p:cNvPr>
          <p:cNvCxnSpPr>
            <a:cxnSpLocks noChangeShapeType="1"/>
          </p:cNvCxnSpPr>
          <p:nvPr/>
        </p:nvCxnSpPr>
        <p:spPr bwMode="auto">
          <a:xfrm rot="10800000" flipV="1">
            <a:off x="3309938" y="4643439"/>
            <a:ext cx="1071562" cy="357187"/>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67592" name="Straight Arrow Connector 12">
            <a:extLst>
              <a:ext uri="{FF2B5EF4-FFF2-40B4-BE49-F238E27FC236}">
                <a16:creationId xmlns:a16="http://schemas.microsoft.com/office/drawing/2014/main" id="{77F9EC21-F29F-A66F-184C-0419A152E796}"/>
              </a:ext>
            </a:extLst>
          </p:cNvPr>
          <p:cNvCxnSpPr>
            <a:cxnSpLocks noChangeShapeType="1"/>
          </p:cNvCxnSpPr>
          <p:nvPr/>
        </p:nvCxnSpPr>
        <p:spPr bwMode="auto">
          <a:xfrm>
            <a:off x="4738689" y="4643439"/>
            <a:ext cx="1214437" cy="357187"/>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67593" name="Straight Arrow Connector 15">
            <a:extLst>
              <a:ext uri="{FF2B5EF4-FFF2-40B4-BE49-F238E27FC236}">
                <a16:creationId xmlns:a16="http://schemas.microsoft.com/office/drawing/2014/main" id="{CEDC3B40-6689-7EBB-BB00-50EC8E8A24E1}"/>
              </a:ext>
            </a:extLst>
          </p:cNvPr>
          <p:cNvCxnSpPr>
            <a:cxnSpLocks noChangeShapeType="1"/>
          </p:cNvCxnSpPr>
          <p:nvPr/>
        </p:nvCxnSpPr>
        <p:spPr bwMode="auto">
          <a:xfrm rot="10800000" flipV="1">
            <a:off x="5381626" y="5500689"/>
            <a:ext cx="500063" cy="357187"/>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67594" name="Straight Arrow Connector 16">
            <a:extLst>
              <a:ext uri="{FF2B5EF4-FFF2-40B4-BE49-F238E27FC236}">
                <a16:creationId xmlns:a16="http://schemas.microsoft.com/office/drawing/2014/main" id="{2286F84F-135A-5AC7-EE92-63E99EC048CB}"/>
              </a:ext>
            </a:extLst>
          </p:cNvPr>
          <p:cNvCxnSpPr>
            <a:cxnSpLocks noChangeShapeType="1"/>
          </p:cNvCxnSpPr>
          <p:nvPr/>
        </p:nvCxnSpPr>
        <p:spPr bwMode="auto">
          <a:xfrm>
            <a:off x="6310313" y="5500689"/>
            <a:ext cx="571500" cy="357187"/>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3" name="Straight Connector 2">
            <a:extLst>
              <a:ext uri="{FF2B5EF4-FFF2-40B4-BE49-F238E27FC236}">
                <a16:creationId xmlns:a16="http://schemas.microsoft.com/office/drawing/2014/main" id="{559A837B-44D9-17B0-A9A6-AEB395DA9D61}"/>
              </a:ext>
            </a:extLst>
          </p:cNvPr>
          <p:cNvCxnSpPr>
            <a:cxnSpLocks/>
          </p:cNvCxnSpPr>
          <p:nvPr/>
        </p:nvCxnSpPr>
        <p:spPr>
          <a:xfrm>
            <a:off x="3131004" y="2981326"/>
            <a:ext cx="300445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descr="Blue tissue paper">
            <a:extLst>
              <a:ext uri="{FF2B5EF4-FFF2-40B4-BE49-F238E27FC236}">
                <a16:creationId xmlns:a16="http://schemas.microsoft.com/office/drawing/2014/main" id="{AB65C593-BFF9-7570-0868-AC30981BA75F}"/>
              </a:ext>
            </a:extLst>
          </p:cNvPr>
          <p:cNvSpPr>
            <a:spLocks noGrp="1" noChangeArrowheads="1"/>
          </p:cNvSpPr>
          <p:nvPr>
            <p:ph type="body" idx="1"/>
          </p:nvPr>
        </p:nvSpPr>
        <p:spPr>
          <a:xfrm>
            <a:off x="1524000" y="1066800"/>
            <a:ext cx="9144000" cy="5791200"/>
          </a:xfrm>
          <a:blipFill dpi="0" rotWithShape="0">
            <a:blip r:embed="rId3"/>
            <a:srcRect/>
            <a:tile tx="0" ty="0" sx="100000" sy="100000" flip="none" algn="tl"/>
          </a:blipFill>
        </p:spPr>
        <p:txBody>
          <a:bodyPr/>
          <a:lstStyle/>
          <a:p>
            <a:pPr eaLnBrk="1" hangingPunct="1"/>
            <a:endParaRPr lang="sr-Cyrl-CS" altLang="en-US" sz="1600" b="1"/>
          </a:p>
          <a:p>
            <a:pPr eaLnBrk="1" hangingPunct="1"/>
            <a:endParaRPr lang="sr-Cyrl-CS" altLang="en-US" sz="1600" b="1"/>
          </a:p>
          <a:p>
            <a:pPr eaLnBrk="1" hangingPunct="1"/>
            <a:endParaRPr lang="sr-Cyrl-CS" altLang="en-US" sz="1600" b="1"/>
          </a:p>
          <a:p>
            <a:pPr eaLnBrk="1" hangingPunct="1"/>
            <a:r>
              <a:rPr lang="en" altLang="en-US" sz="1800" b="1">
                <a:solidFill>
                  <a:srgbClr val="D60629"/>
                </a:solidFill>
              </a:rPr>
              <a:t>A drug </a:t>
            </a:r>
            <a:r>
              <a:rPr lang="en" altLang="en-US" sz="1600"/>
              <a:t>is any pharmacologically active substance (or mixture of substances) which, applied in a certain amount and form, in a certain way and under certain conditions, can lead to improvement or cure of a disease, prevent a disease or help in diagnosing it.</a:t>
            </a:r>
          </a:p>
          <a:p>
            <a:pPr eaLnBrk="1" hangingPunct="1">
              <a:buFontTx/>
              <a:buNone/>
            </a:pPr>
            <a:endParaRPr lang="sr-Cyrl-CS" altLang="en-US" sz="1600"/>
          </a:p>
          <a:p>
            <a:pPr eaLnBrk="1" hangingPunct="1"/>
            <a:r>
              <a:rPr lang="en" altLang="en-US" sz="1800" b="1">
                <a:solidFill>
                  <a:srgbClr val="D60629"/>
                </a:solidFill>
              </a:rPr>
              <a:t>A poison </a:t>
            </a:r>
            <a:r>
              <a:rPr lang="en" altLang="en-US" sz="1600"/>
              <a:t>is a pharmacologically active substance that, even in a small dose, can cause damage or death to an organism. By poisons in the narrower sense we mean all substances that, applied in a dose above the </a:t>
            </a:r>
            <a:r>
              <a:rPr lang="en" altLang="en-US" sz="1600">
                <a:latin typeface="MS Reference Sans Serif" panose="020B0604030504040204" pitchFamily="34" charset="0"/>
              </a:rPr>
              <a:t>" </a:t>
            </a:r>
            <a:r>
              <a:rPr lang="en" altLang="en-US" sz="1600"/>
              <a:t>threshold </a:t>
            </a:r>
            <a:r>
              <a:rPr lang="en" altLang="en-US" sz="1600">
                <a:latin typeface="MS Reference Sans Serif" panose="020B0604030504040204" pitchFamily="34" charset="0"/>
              </a:rPr>
              <a:t>" </a:t>
            </a:r>
            <a:r>
              <a:rPr lang="en" altLang="en-US" sz="1600"/>
              <a:t>of action, have a toxic effect.</a:t>
            </a:r>
          </a:p>
          <a:p>
            <a:pPr eaLnBrk="1" hangingPunct="1"/>
            <a:endParaRPr lang="sr-Cyrl-CS" altLang="en-US" sz="1600"/>
          </a:p>
          <a:p>
            <a:pPr eaLnBrk="1" hangingPunct="1"/>
            <a:endParaRPr lang="sr-Cyrl-CS" altLang="en-US" sz="1600"/>
          </a:p>
          <a:p>
            <a:pPr eaLnBrk="1" hangingPunct="1">
              <a:buFontTx/>
              <a:buNone/>
            </a:pPr>
            <a:r>
              <a:rPr lang="en" altLang="en-US" sz="1600"/>
              <a:t>Paracelsus (16th century): </a:t>
            </a:r>
            <a:r>
              <a:rPr lang="en" altLang="en-US" sz="1600">
                <a:latin typeface="MS Reference Sans Serif" panose="020B0604030504040204" pitchFamily="34" charset="0"/>
              </a:rPr>
              <a:t>" </a:t>
            </a:r>
            <a:r>
              <a:rPr lang="en" altLang="en-US" sz="1600"/>
              <a:t>All substances are poisons, there is not one that is not." Whether something will be medicine or poison depends </a:t>
            </a:r>
            <a:r>
              <a:rPr lang="en" altLang="en-US" sz="1600">
                <a:latin typeface="MS Reference Sans Serif" panose="020B0604030504040204" pitchFamily="34" charset="0"/>
              </a:rPr>
              <a:t>only </a:t>
            </a:r>
            <a:r>
              <a:rPr lang="en" altLang="en-US" sz="1600"/>
              <a:t>on </a:t>
            </a:r>
            <a:r>
              <a:rPr lang="en" altLang="en-US" sz="1600" b="1">
                <a:solidFill>
                  <a:srgbClr val="D60629"/>
                </a:solidFill>
              </a:rPr>
              <a:t>the dose </a:t>
            </a:r>
            <a:r>
              <a:rPr lang="en" altLang="en-US" sz="1600"/>
              <a:t>.</a:t>
            </a:r>
          </a:p>
          <a:p>
            <a:pPr eaLnBrk="1" hangingPunct="1">
              <a:buFontTx/>
              <a:buNone/>
            </a:pPr>
            <a:endParaRPr lang="sr-Cyrl-CS" altLang="en-US" sz="1600"/>
          </a:p>
          <a:p>
            <a:pPr eaLnBrk="1" hangingPunct="1">
              <a:buFontTx/>
              <a:buNone/>
            </a:pPr>
            <a:r>
              <a:rPr lang="en" altLang="en-US" sz="1600"/>
              <a:t>Therefore, there is only </a:t>
            </a:r>
            <a:r>
              <a:rPr lang="en" altLang="en-US" sz="1600" b="1">
                <a:solidFill>
                  <a:srgbClr val="D60629"/>
                </a:solidFill>
              </a:rPr>
              <a:t>a quantitative difference between medicine and poison </a:t>
            </a:r>
            <a:r>
              <a:rPr lang="en" altLang="en-US" sz="1600"/>
              <a:t>.</a:t>
            </a:r>
          </a:p>
          <a:p>
            <a:pPr eaLnBrk="1" hangingPunct="1"/>
            <a:endParaRPr lang="en-GB" altLang="en-US" sz="1600"/>
          </a:p>
        </p:txBody>
      </p:sp>
      <p:sp>
        <p:nvSpPr>
          <p:cNvPr id="3075" name="Rectangle 3" descr="Blue tissue paper">
            <a:extLst>
              <a:ext uri="{FF2B5EF4-FFF2-40B4-BE49-F238E27FC236}">
                <a16:creationId xmlns:a16="http://schemas.microsoft.com/office/drawing/2014/main" id="{B14E5A96-0ADE-107D-464D-745C21224C8E}"/>
              </a:ext>
            </a:extLst>
          </p:cNvPr>
          <p:cNvSpPr>
            <a:spLocks noGrp="1" noChangeArrowheads="1"/>
          </p:cNvSpPr>
          <p:nvPr>
            <p:ph type="title"/>
          </p:nvPr>
        </p:nvSpPr>
        <p:spPr>
          <a:xfrm>
            <a:off x="1524000" y="0"/>
            <a:ext cx="9144000" cy="1143000"/>
          </a:xfrm>
          <a:blipFill dpi="0" rotWithShape="0">
            <a:blip r:embed="rId3"/>
            <a:srcRect/>
            <a:tile tx="0" ty="0" sx="100000" sy="100000" flip="none" algn="tl"/>
          </a:blipFill>
        </p:spPr>
        <p:txBody>
          <a:bodyPr/>
          <a:lstStyle/>
          <a:p>
            <a:pPr eaLnBrk="1" hangingPunct="1"/>
            <a:br>
              <a:rPr lang="sr-Cyrl-CS" altLang="en-US" sz="2400" b="1"/>
            </a:br>
            <a:br>
              <a:rPr lang="sr-Cyrl-CS" altLang="en-US" sz="2400" b="1"/>
            </a:br>
            <a:r>
              <a:rPr lang="en" altLang="en-US" sz="2400" b="1"/>
              <a:t>INTRODUCTION TO PHARMACOLOGY</a:t>
            </a:r>
            <a:endParaRPr lang="en-GB" altLang="en-US" sz="2400" b="1"/>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descr="Blue tissue paper">
            <a:extLst>
              <a:ext uri="{FF2B5EF4-FFF2-40B4-BE49-F238E27FC236}">
                <a16:creationId xmlns:a16="http://schemas.microsoft.com/office/drawing/2014/main" id="{B5264CB9-D42D-F80B-4DA0-F748A0A95D40}"/>
              </a:ext>
            </a:extLst>
          </p:cNvPr>
          <p:cNvSpPr>
            <a:spLocks noGrp="1" noChangeArrowheads="1"/>
          </p:cNvSpPr>
          <p:nvPr>
            <p:ph type="body" idx="1"/>
          </p:nvPr>
        </p:nvSpPr>
        <p:spPr>
          <a:xfrm>
            <a:off x="1524000" y="762000"/>
            <a:ext cx="9144000" cy="6096000"/>
          </a:xfrm>
          <a:blipFill dpi="0" rotWithShape="0">
            <a:blip r:embed="rId3"/>
            <a:srcRect/>
            <a:tile tx="0" ty="0" sx="100000" sy="100000" flip="none" algn="tl"/>
          </a:blipFill>
        </p:spPr>
        <p:txBody>
          <a:bodyPr>
            <a:normAutofit/>
          </a:bodyPr>
          <a:lstStyle/>
          <a:p>
            <a:pPr eaLnBrk="1" hangingPunct="1">
              <a:buFontTx/>
              <a:buNone/>
            </a:pPr>
            <a:r>
              <a:rPr lang="en" altLang="en-US" sz="1600" dirty="0"/>
              <a:t>     </a:t>
            </a:r>
            <a:r>
              <a:rPr lang="sr-Latn-RS" altLang="en-US" sz="1600" dirty="0" err="1"/>
              <a:t>Origin</a:t>
            </a:r>
            <a:r>
              <a:rPr lang="sr-Latn-RS" altLang="en-US" sz="1600" dirty="0"/>
              <a:t> </a:t>
            </a:r>
            <a:r>
              <a:rPr lang="sr-Latn-RS" altLang="en-US" sz="1600" dirty="0" err="1"/>
              <a:t>of</a:t>
            </a:r>
            <a:r>
              <a:rPr lang="sr-Latn-RS" altLang="en-US" sz="1600" dirty="0"/>
              <a:t> </a:t>
            </a:r>
            <a:r>
              <a:rPr lang="sr-Latn-RS" altLang="en-US" sz="1600" dirty="0" err="1"/>
              <a:t>drugs</a:t>
            </a:r>
            <a:r>
              <a:rPr lang="sr-Latn-RS" altLang="en-US" sz="1600" dirty="0"/>
              <a:t>:</a:t>
            </a:r>
            <a:endParaRPr lang="en" altLang="en-US" sz="1600" dirty="0"/>
          </a:p>
          <a:p>
            <a:r>
              <a:rPr lang="en" altLang="en-US" sz="1600" dirty="0"/>
              <a:t> </a:t>
            </a:r>
            <a:r>
              <a:rPr lang="en" altLang="en-US" sz="1600" b="1" dirty="0">
                <a:solidFill>
                  <a:srgbClr val="D60629"/>
                </a:solidFill>
              </a:rPr>
              <a:t>plant origin</a:t>
            </a:r>
          </a:p>
          <a:p>
            <a:r>
              <a:rPr lang="en" altLang="en-US" sz="1600" b="1" dirty="0">
                <a:solidFill>
                  <a:srgbClr val="D60629"/>
                </a:solidFill>
              </a:rPr>
              <a:t>animal origin (or human)</a:t>
            </a:r>
          </a:p>
          <a:p>
            <a:pPr eaLnBrk="1" hangingPunct="1"/>
            <a:r>
              <a:rPr lang="en" altLang="en-US" sz="1600" b="1" dirty="0">
                <a:solidFill>
                  <a:srgbClr val="D60629"/>
                </a:solidFill>
              </a:rPr>
              <a:t>Medicine of mineral origin</a:t>
            </a:r>
          </a:p>
          <a:p>
            <a:pPr eaLnBrk="1" hangingPunct="1">
              <a:buFontTx/>
              <a:buNone/>
            </a:pPr>
            <a:r>
              <a:rPr lang="en" altLang="en-US" sz="1600" b="1" dirty="0">
                <a:solidFill>
                  <a:srgbClr val="D60629"/>
                </a:solidFill>
              </a:rPr>
              <a:t>   </a:t>
            </a:r>
          </a:p>
          <a:p>
            <a:r>
              <a:rPr lang="en" altLang="en-US" sz="1600" b="1" dirty="0">
                <a:solidFill>
                  <a:srgbClr val="D60629"/>
                </a:solidFill>
              </a:rPr>
              <a:t>synthetic origin</a:t>
            </a:r>
          </a:p>
          <a:p>
            <a:pPr eaLnBrk="1" hangingPunct="1">
              <a:buFontTx/>
              <a:buNone/>
            </a:pPr>
            <a:endParaRPr lang="sr-Cyrl-CS" altLang="en-US" sz="1600" dirty="0">
              <a:solidFill>
                <a:srgbClr val="D60629"/>
              </a:solidFill>
            </a:endParaRPr>
          </a:p>
          <a:p>
            <a:pPr eaLnBrk="1" hangingPunct="1">
              <a:buFontTx/>
              <a:buNone/>
            </a:pPr>
            <a:endParaRPr lang="sr-Cyrl-CS" altLang="en-US" sz="1600" dirty="0">
              <a:solidFill>
                <a:srgbClr val="D60629"/>
              </a:solidFill>
            </a:endParaRPr>
          </a:p>
          <a:p>
            <a:pPr eaLnBrk="1" hangingPunct="1">
              <a:buFontTx/>
              <a:buNone/>
            </a:pPr>
            <a:endParaRPr lang="en-US" altLang="en-US" sz="1600" dirty="0"/>
          </a:p>
          <a:p>
            <a:pPr eaLnBrk="1" hangingPunct="1"/>
            <a:r>
              <a:rPr lang="en" altLang="en-US" sz="1600" dirty="0"/>
              <a:t>Morphine (alkaloid) has a plant origin (obtained from the plant - the pods of Papavera somniferum)</a:t>
            </a:r>
            <a:endParaRPr lang="sr-Cyrl-CS" altLang="en-US" sz="1600" dirty="0"/>
          </a:p>
          <a:p>
            <a:pPr eaLnBrk="1" hangingPunct="1">
              <a:buFontTx/>
              <a:buNone/>
            </a:pPr>
            <a:endParaRPr lang="sr-Cyrl-CS" altLang="en-US" sz="1600" dirty="0"/>
          </a:p>
          <a:p>
            <a:pPr eaLnBrk="1" hangingPunct="1"/>
            <a:r>
              <a:rPr lang="en" altLang="en-US" sz="1600" dirty="0"/>
              <a:t>Hormones are of animal origin (obtained from animals - endocrine glands)</a:t>
            </a:r>
          </a:p>
          <a:p>
            <a:pPr eaLnBrk="1" hangingPunct="1">
              <a:buFontTx/>
              <a:buNone/>
            </a:pPr>
            <a:endParaRPr lang="sr-Cyrl-CS" altLang="en-US" sz="1600" dirty="0"/>
          </a:p>
          <a:p>
            <a:pPr eaLnBrk="1" hangingPunct="1"/>
            <a:r>
              <a:rPr lang="en" altLang="en-US" sz="1600" dirty="0"/>
              <a:t>Seal </a:t>
            </a:r>
            <a:r>
              <a:rPr lang="sr-Latn-RS" altLang="en-US" sz="1600" dirty="0" err="1"/>
              <a:t>earth</a:t>
            </a:r>
            <a:r>
              <a:rPr lang="en" altLang="en-US" sz="1600" dirty="0"/>
              <a:t> ( terra sigillata ) is of mineral origin - these are clay tablets</a:t>
            </a:r>
          </a:p>
          <a:p>
            <a:pPr eaLnBrk="1" hangingPunct="1">
              <a:buFontTx/>
              <a:buNone/>
            </a:pPr>
            <a:r>
              <a:rPr lang="en" altLang="en-US" sz="1600" dirty="0"/>
              <a:t>(</a:t>
            </a:r>
            <a:r>
              <a:rPr lang="sr-Latn-RS" altLang="en-US" sz="1600" dirty="0"/>
              <a:t>c</a:t>
            </a:r>
            <a:r>
              <a:rPr lang="en" altLang="en-US" sz="1600" dirty="0"/>
              <a:t>aolin), originally from the Greek island of Lemnos (500 BC), mild antidiarrheal effect</a:t>
            </a:r>
          </a:p>
          <a:p>
            <a:pPr eaLnBrk="1" hangingPunct="1">
              <a:buFontTx/>
              <a:buNone/>
            </a:pPr>
            <a:endParaRPr lang="sr-Cyrl-CS" altLang="en-US" sz="1600" dirty="0"/>
          </a:p>
          <a:p>
            <a:pPr eaLnBrk="1" hangingPunct="1"/>
            <a:r>
              <a:rPr lang="en" altLang="en-US" sz="1600" dirty="0"/>
              <a:t>Among the first synthesized drugs was acetylsalicylic acid</a:t>
            </a:r>
            <a:r>
              <a:rPr lang="sr-Latn-RS" altLang="en-US" sz="1600" dirty="0"/>
              <a:t> </a:t>
            </a:r>
            <a:r>
              <a:rPr lang="en" altLang="en-US" sz="1600" dirty="0"/>
              <a:t> (Felix Hoffmann, 1897)</a:t>
            </a:r>
          </a:p>
          <a:p>
            <a:pPr eaLnBrk="1" hangingPunct="1">
              <a:buFontTx/>
              <a:buNone/>
            </a:pPr>
            <a:endParaRPr lang="sr-Cyrl-CS" altLang="en-US" sz="1600" dirty="0"/>
          </a:p>
          <a:p>
            <a:pPr eaLnBrk="1" hangingPunct="1">
              <a:buFontTx/>
              <a:buNone/>
            </a:pPr>
            <a:endParaRPr lang="sr-Cyrl-CS" altLang="en-US" sz="1600" dirty="0"/>
          </a:p>
          <a:p>
            <a:pPr eaLnBrk="1" hangingPunct="1">
              <a:buFontTx/>
              <a:buNone/>
            </a:pPr>
            <a:endParaRPr lang="en-GB" altLang="en-US" sz="1600" dirty="0"/>
          </a:p>
        </p:txBody>
      </p:sp>
      <p:sp>
        <p:nvSpPr>
          <p:cNvPr id="4099" name="Rectangle 3" descr="Blue tissue paper">
            <a:extLst>
              <a:ext uri="{FF2B5EF4-FFF2-40B4-BE49-F238E27FC236}">
                <a16:creationId xmlns:a16="http://schemas.microsoft.com/office/drawing/2014/main" id="{2DF4E8AB-91F8-3511-3788-69D23EA3E5F1}"/>
              </a:ext>
            </a:extLst>
          </p:cNvPr>
          <p:cNvSpPr>
            <a:spLocks noGrp="1" noChangeArrowheads="1"/>
          </p:cNvSpPr>
          <p:nvPr>
            <p:ph type="title"/>
          </p:nvPr>
        </p:nvSpPr>
        <p:spPr>
          <a:xfrm>
            <a:off x="1524000" y="0"/>
            <a:ext cx="9144000" cy="695325"/>
          </a:xfrm>
          <a:blipFill dpi="0" rotWithShape="0">
            <a:blip r:embed="rId3"/>
            <a:srcRect/>
            <a:tile tx="0" ty="0" sx="100000" sy="100000" flip="none" algn="tl"/>
          </a:blipFill>
        </p:spPr>
        <p:txBody>
          <a:bodyPr/>
          <a:lstStyle/>
          <a:p>
            <a:pPr eaLnBrk="1" hangingPunct="1"/>
            <a:r>
              <a:rPr lang="en" altLang="en-US" sz="2400" b="1" dirty="0"/>
              <a:t>INTRODUCTION TO PHARMACOLOGY</a:t>
            </a:r>
            <a:endParaRPr lang="en-GB" altLang="en-US" sz="24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a:extLst>
              <a:ext uri="{FF2B5EF4-FFF2-40B4-BE49-F238E27FC236}">
                <a16:creationId xmlns:a16="http://schemas.microsoft.com/office/drawing/2014/main" id="{4466F263-CFC7-4D85-7EF2-B27D59641DF5}"/>
              </a:ext>
            </a:extLst>
          </p:cNvPr>
          <p:cNvSpPr>
            <a:spLocks noGrp="1" noChangeArrowheads="1"/>
          </p:cNvSpPr>
          <p:nvPr>
            <p:ph type="body" idx="1"/>
          </p:nvPr>
        </p:nvSpPr>
        <p:spPr>
          <a:xfrm>
            <a:off x="1524000" y="1143000"/>
            <a:ext cx="9144000" cy="5715000"/>
          </a:xfrm>
        </p:spPr>
        <p:txBody>
          <a:bodyPr/>
          <a:lstStyle/>
          <a:p>
            <a:pPr algn="ctr" eaLnBrk="1" hangingPunct="1">
              <a:buFontTx/>
              <a:buNone/>
            </a:pPr>
            <a:endParaRPr lang="sr-Cyrl-CS" altLang="en-US" sz="1400" b="1"/>
          </a:p>
          <a:p>
            <a:pPr algn="ctr" eaLnBrk="1" hangingPunct="1">
              <a:buFontTx/>
              <a:buNone/>
            </a:pPr>
            <a:endParaRPr lang="sr-Cyrl-CS" altLang="en-US" sz="1400" b="1"/>
          </a:p>
          <a:p>
            <a:pPr algn="ctr" eaLnBrk="1" hangingPunct="1">
              <a:buFontTx/>
              <a:buNone/>
            </a:pPr>
            <a:endParaRPr lang="sr-Cyrl-CS" altLang="en-US" sz="1400" b="1"/>
          </a:p>
          <a:p>
            <a:pPr algn="ctr" eaLnBrk="1" hangingPunct="1">
              <a:buFontTx/>
              <a:buNone/>
            </a:pPr>
            <a:r>
              <a:rPr lang="en" altLang="en-US" sz="1400" b="1"/>
              <a:t>    </a:t>
            </a:r>
          </a:p>
          <a:p>
            <a:pPr algn="ctr" eaLnBrk="1" hangingPunct="1">
              <a:buFontTx/>
              <a:buNone/>
            </a:pPr>
            <a:r>
              <a:rPr lang="en" altLang="en-US" sz="1400" b="1"/>
              <a:t>                            </a:t>
            </a:r>
          </a:p>
          <a:p>
            <a:pPr eaLnBrk="1" hangingPunct="1">
              <a:buFontTx/>
              <a:buNone/>
            </a:pPr>
            <a:r>
              <a:rPr lang="en" altLang="en-US" sz="1400" b="1"/>
              <a:t>       </a:t>
            </a:r>
          </a:p>
          <a:p>
            <a:pPr eaLnBrk="1" hangingPunct="1">
              <a:buFontTx/>
              <a:buNone/>
            </a:pPr>
            <a:r>
              <a:rPr lang="en" altLang="en-US" sz="1400" b="1"/>
              <a:t>       </a:t>
            </a:r>
          </a:p>
          <a:p>
            <a:pPr eaLnBrk="1" hangingPunct="1">
              <a:buFontTx/>
              <a:buNone/>
            </a:pPr>
            <a:r>
              <a:rPr lang="en" altLang="en-US" sz="1400" b="1"/>
              <a:t>        </a:t>
            </a:r>
            <a:endParaRPr lang="en-GB" altLang="en-US" sz="1400" b="1"/>
          </a:p>
        </p:txBody>
      </p:sp>
      <p:sp>
        <p:nvSpPr>
          <p:cNvPr id="5123" name="Rectangle 4" descr="Blue tissue paper">
            <a:extLst>
              <a:ext uri="{FF2B5EF4-FFF2-40B4-BE49-F238E27FC236}">
                <a16:creationId xmlns:a16="http://schemas.microsoft.com/office/drawing/2014/main" id="{20F008B9-93F6-7E1C-8F4E-39F0C851F82C}"/>
              </a:ext>
            </a:extLst>
          </p:cNvPr>
          <p:cNvSpPr>
            <a:spLocks noGrp="1" noChangeArrowheads="1"/>
          </p:cNvSpPr>
          <p:nvPr>
            <p:ph type="title"/>
          </p:nvPr>
        </p:nvSpPr>
        <p:spPr>
          <a:xfrm>
            <a:off x="1524000" y="0"/>
            <a:ext cx="9144000" cy="838200"/>
          </a:xfrm>
          <a:blipFill dpi="0" rotWithShape="0">
            <a:blip r:embed="rId3"/>
            <a:srcRect/>
            <a:tile tx="0" ty="0" sx="100000" sy="100000" flip="none" algn="tl"/>
          </a:blipFill>
        </p:spPr>
        <p:txBody>
          <a:bodyPr/>
          <a:lstStyle/>
          <a:p>
            <a:pPr eaLnBrk="1" hangingPunct="1"/>
            <a:r>
              <a:rPr lang="en" altLang="en-US" sz="1800" b="1"/>
              <a:t>INTRODUCTION OF NEW MEDICINES INTO CLINICAL PRACTICE</a:t>
            </a:r>
            <a:endParaRPr lang="en-GB" altLang="en-US" sz="1800" b="1"/>
          </a:p>
        </p:txBody>
      </p:sp>
      <p:sp>
        <p:nvSpPr>
          <p:cNvPr id="5124" name="Rectangle 11">
            <a:extLst>
              <a:ext uri="{FF2B5EF4-FFF2-40B4-BE49-F238E27FC236}">
                <a16:creationId xmlns:a16="http://schemas.microsoft.com/office/drawing/2014/main" id="{E547FCAA-E5D3-B80A-A364-4FC7405D5A0C}"/>
              </a:ext>
            </a:extLst>
          </p:cNvPr>
          <p:cNvSpPr>
            <a:spLocks noChangeArrowheads="1"/>
          </p:cNvSpPr>
          <p:nvPr/>
        </p:nvSpPr>
        <p:spPr bwMode="auto">
          <a:xfrm>
            <a:off x="2438401" y="-609600"/>
            <a:ext cx="246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spcBef>
                <a:spcPct val="0"/>
              </a:spcBef>
              <a:buFontTx/>
              <a:buNone/>
            </a:pPr>
            <a:r>
              <a:rPr lang="en" altLang="en-US" sz="1400" b="1">
                <a:cs typeface="Times New Roman" panose="02020603050405020304" pitchFamily="18" charset="0"/>
              </a:rPr>
              <a:t>•</a:t>
            </a:r>
            <a:endParaRPr lang="en-GB" altLang="en-US" sz="1400" b="1">
              <a:cs typeface="Times New Roman" panose="02020603050405020304" pitchFamily="18" charset="0"/>
            </a:endParaRPr>
          </a:p>
        </p:txBody>
      </p:sp>
      <p:graphicFrame>
        <p:nvGraphicFramePr>
          <p:cNvPr id="8444" name="Group 252">
            <a:extLst>
              <a:ext uri="{FF2B5EF4-FFF2-40B4-BE49-F238E27FC236}">
                <a16:creationId xmlns:a16="http://schemas.microsoft.com/office/drawing/2014/main" id="{B2BD403D-8C07-463B-1C31-9A2BE7A5591A}"/>
              </a:ext>
            </a:extLst>
          </p:cNvPr>
          <p:cNvGraphicFramePr>
            <a:graphicFrameLocks noGrp="1"/>
          </p:cNvGraphicFramePr>
          <p:nvPr>
            <p:extLst>
              <p:ext uri="{D42A27DB-BD31-4B8C-83A1-F6EECF244321}">
                <p14:modId xmlns:p14="http://schemas.microsoft.com/office/powerpoint/2010/main" val="385391337"/>
              </p:ext>
            </p:extLst>
          </p:nvPr>
        </p:nvGraphicFramePr>
        <p:xfrm>
          <a:off x="1524000" y="838201"/>
          <a:ext cx="9144000" cy="6035673"/>
        </p:xfrm>
        <a:graphic>
          <a:graphicData uri="http://schemas.openxmlformats.org/drawingml/2006/table">
            <a:tbl>
              <a:tblPr/>
              <a:tblGrid>
                <a:gridCol w="3048000">
                  <a:extLst>
                    <a:ext uri="{9D8B030D-6E8A-4147-A177-3AD203B41FA5}">
                      <a16:colId xmlns:a16="http://schemas.microsoft.com/office/drawing/2014/main" val="20000"/>
                    </a:ext>
                  </a:extLst>
                </a:gridCol>
                <a:gridCol w="3295650">
                  <a:extLst>
                    <a:ext uri="{9D8B030D-6E8A-4147-A177-3AD203B41FA5}">
                      <a16:colId xmlns:a16="http://schemas.microsoft.com/office/drawing/2014/main" val="20001"/>
                    </a:ext>
                  </a:extLst>
                </a:gridCol>
                <a:gridCol w="2800350">
                  <a:extLst>
                    <a:ext uri="{9D8B030D-6E8A-4147-A177-3AD203B41FA5}">
                      <a16:colId xmlns:a16="http://schemas.microsoft.com/office/drawing/2014/main" val="20002"/>
                    </a:ext>
                  </a:extLst>
                </a:gridCol>
              </a:tblGrid>
              <a:tr h="401663">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 sz="1400" b="0" i="0" u="none" strike="noStrike" cap="none" normalizeH="0" baseline="0">
                          <a:ln>
                            <a:noFill/>
                          </a:ln>
                          <a:solidFill>
                            <a:schemeClr val="tx1"/>
                          </a:solidFill>
                          <a:effectLst/>
                          <a:latin typeface="Times New Roman" charset="0"/>
                        </a:rPr>
                        <a:t>Newly discovered, biologically active substance ( </a:t>
                      </a:r>
                      <a:r>
                        <a:rPr kumimoji="0" lang="en" sz="1400" b="0" i="0" u="none" strike="noStrike" cap="none" normalizeH="0" baseline="0">
                          <a:ln>
                            <a:noFill/>
                          </a:ln>
                          <a:solidFill>
                            <a:srgbClr val="CC0000"/>
                          </a:solidFill>
                          <a:effectLst/>
                          <a:latin typeface="Times New Roman" charset="0"/>
                        </a:rPr>
                        <a:t>potential drug </a:t>
                      </a:r>
                      <a:r>
                        <a:rPr kumimoji="0" lang="en" sz="1400" b="0" i="0" u="none" strike="noStrike" cap="none" normalizeH="0" baseline="0">
                          <a:ln>
                            <a:noFill/>
                          </a:ln>
                          <a:solidFill>
                            <a:schemeClr val="tx1"/>
                          </a:solidFill>
                          <a:effectLst/>
                          <a:latin typeface="Times New Roman" charset="0"/>
                        </a:rPr>
                        <a:t>)</a:t>
                      </a:r>
                      <a:endParaRPr kumimoji="0" lang="en-GB" sz="1400" b="0" i="0" u="none" strike="noStrike" cap="none" normalizeH="0" baseline="0">
                        <a:ln>
                          <a:noFill/>
                        </a:ln>
                        <a:solidFill>
                          <a:schemeClr val="tx1"/>
                        </a:solidFill>
                        <a:effectLst/>
                        <a:latin typeface="Times New Roman" charset="0"/>
                      </a:endParaRPr>
                    </a:p>
                  </a:txBody>
                  <a:tcPr marT="45723" marB="45723" horzOverflow="overflow">
                    <a:lnL cap="flat">
                      <a:noFill/>
                    </a:lnL>
                    <a:lnR cap="flat">
                      <a:noFill/>
                    </a:lnR>
                    <a:lnT cap="flat">
                      <a:noFill/>
                    </a:lnT>
                    <a:lnB>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38140">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900" b="0" i="0" u="none" strike="noStrike" cap="none" normalizeH="0" baseline="0">
                        <a:ln>
                          <a:noFill/>
                        </a:ln>
                        <a:solidFill>
                          <a:schemeClr val="tx1"/>
                        </a:solidFill>
                        <a:effectLst/>
                        <a:latin typeface="Times New Roman" charset="0"/>
                      </a:endParaRPr>
                    </a:p>
                  </a:txBody>
                  <a:tcPr marT="45723" marB="45723" horzOverflow="overflow">
                    <a:lnL cap="flat">
                      <a:noFill/>
                    </a:lnL>
                    <a:lnR cap="flat">
                      <a:noFill/>
                    </a:lnR>
                    <a:lnT>
                      <a:noFill/>
                    </a:lnT>
                    <a:lnB>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304819">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 sz="1400" b="0" i="0" u="none" strike="noStrike" cap="none" normalizeH="0" baseline="0">
                          <a:ln>
                            <a:noFill/>
                          </a:ln>
                          <a:solidFill>
                            <a:srgbClr val="CC0000"/>
                          </a:solidFill>
                          <a:effectLst/>
                          <a:latin typeface="Times New Roman" charset="0"/>
                        </a:rPr>
                        <a:t>PRECLINICAL TESTS</a:t>
                      </a:r>
                      <a:endParaRPr kumimoji="0" lang="en-GB" sz="1400" b="0" i="0" u="none" strike="noStrike" cap="none" normalizeH="0" baseline="0">
                        <a:ln>
                          <a:noFill/>
                        </a:ln>
                        <a:solidFill>
                          <a:srgbClr val="CC0000"/>
                        </a:solidFill>
                        <a:effectLst/>
                        <a:latin typeface="Times New Roman" charset="0"/>
                      </a:endParaRPr>
                    </a:p>
                  </a:txBody>
                  <a:tcPr marT="45723" marB="45723" horzOverflow="overflow">
                    <a:lnL cap="flat">
                      <a:noFill/>
                    </a:lnL>
                    <a:lnR cap="flat">
                      <a:noFill/>
                    </a:lnR>
                    <a:lnT>
                      <a:noFill/>
                    </a:lnT>
                    <a:lnB>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2"/>
                  </a:ext>
                </a:extLst>
              </a:tr>
              <a:tr h="238140">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900" b="0" i="0" u="none" strike="noStrike" cap="none" normalizeH="0" baseline="0">
                        <a:ln>
                          <a:noFill/>
                        </a:ln>
                        <a:solidFill>
                          <a:schemeClr val="tx1"/>
                        </a:solidFill>
                        <a:effectLst/>
                        <a:latin typeface="Times New Roman" charset="0"/>
                      </a:endParaRPr>
                    </a:p>
                  </a:txBody>
                  <a:tcPr marT="45723" marB="45723" horzOverflow="overflow">
                    <a:lnL cap="flat">
                      <a:noFill/>
                    </a:lnL>
                    <a:lnR cap="flat">
                      <a:noFill/>
                    </a:lnR>
                    <a:lnT>
                      <a:noFill/>
                    </a:lnT>
                    <a:lnB>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3"/>
                  </a:ext>
                </a:extLst>
              </a:tr>
              <a:tr h="30481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 sz="1400" b="0" i="0" u="none" strike="noStrike" cap="none" normalizeH="0" baseline="0">
                          <a:ln>
                            <a:noFill/>
                          </a:ln>
                          <a:solidFill>
                            <a:srgbClr val="CC0000"/>
                          </a:solidFill>
                          <a:effectLst/>
                          <a:latin typeface="Times New Roman" charset="0"/>
                        </a:rPr>
                        <a:t>Pharmacokinetics</a:t>
                      </a:r>
                      <a:endParaRPr kumimoji="0" lang="en-GB" sz="1400" b="0" i="0" u="none" strike="noStrike" cap="none" normalizeH="0" baseline="0">
                        <a:ln>
                          <a:noFill/>
                        </a:ln>
                        <a:solidFill>
                          <a:srgbClr val="CC0000"/>
                        </a:solidFill>
                        <a:effectLst/>
                        <a:latin typeface="Times New Roman" charset="0"/>
                      </a:endParaRPr>
                    </a:p>
                  </a:txBody>
                  <a:tcPr marT="45723" marB="45723" horzOverflow="overflow">
                    <a:lnL cap="flat">
                      <a:noFill/>
                    </a:lnL>
                    <a:lnR>
                      <a:noFill/>
                    </a:lnR>
                    <a:lnT>
                      <a:noFill/>
                    </a:lnT>
                    <a:lnB>
                      <a:noFill/>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 sz="1400" b="0" i="0" u="none" strike="noStrike" cap="none" normalizeH="0" baseline="0">
                          <a:ln>
                            <a:noFill/>
                          </a:ln>
                          <a:solidFill>
                            <a:srgbClr val="CC0000"/>
                          </a:solidFill>
                          <a:effectLst/>
                          <a:latin typeface="Times New Roman" charset="0"/>
                        </a:rPr>
                        <a:t>Pharmacodynamics</a:t>
                      </a:r>
                      <a:endParaRPr kumimoji="0" lang="en-GB" sz="1400" b="0" i="0" u="none" strike="noStrike" cap="none" normalizeH="0" baseline="0">
                        <a:ln>
                          <a:noFill/>
                        </a:ln>
                        <a:solidFill>
                          <a:srgbClr val="CC0000"/>
                        </a:solidFill>
                        <a:effectLst/>
                        <a:latin typeface="Times New Roman" charset="0"/>
                      </a:endParaRPr>
                    </a:p>
                  </a:txBody>
                  <a:tcPr marT="45723" marB="45723" horzOverflow="overflow">
                    <a:lnL>
                      <a:noFill/>
                    </a:lnL>
                    <a:lnR>
                      <a:noFill/>
                    </a:lnR>
                    <a:lnT>
                      <a:noFill/>
                    </a:lnT>
                    <a:lnB>
                      <a:noFill/>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 sz="1400" b="0" i="0" u="none" strike="noStrike" cap="none" normalizeH="0" baseline="0">
                          <a:ln>
                            <a:noFill/>
                          </a:ln>
                          <a:solidFill>
                            <a:srgbClr val="CC0000"/>
                          </a:solidFill>
                          <a:effectLst/>
                          <a:latin typeface="Times New Roman" charset="0"/>
                        </a:rPr>
                        <a:t>Toxicological studies</a:t>
                      </a:r>
                      <a:endParaRPr kumimoji="0" lang="en-GB" sz="1400" b="0" i="0" u="none" strike="noStrike" cap="none" normalizeH="0" baseline="0">
                        <a:ln>
                          <a:noFill/>
                        </a:ln>
                        <a:solidFill>
                          <a:srgbClr val="CC0000"/>
                        </a:solidFill>
                        <a:effectLst/>
                        <a:latin typeface="Times New Roman" charset="0"/>
                      </a:endParaRPr>
                    </a:p>
                  </a:txBody>
                  <a:tcPr marT="45723" marB="45723" horzOverflow="overflow">
                    <a:lnL>
                      <a:noFill/>
                    </a:lnL>
                    <a:lnR cap="flat">
                      <a:noFill/>
                    </a:lnR>
                    <a:lnT>
                      <a:noFill/>
                    </a:lnT>
                    <a:lnB>
                      <a:noFill/>
                    </a:lnB>
                    <a:lnTlToBr>
                      <a:noFill/>
                    </a:lnTlToBr>
                    <a:lnBlToTr>
                      <a:noFill/>
                    </a:lnBlToTr>
                    <a:blipFill dpi="0" rotWithShape="0">
                      <a:blip r:embed="rId3"/>
                      <a:srcRect/>
                      <a:tile tx="0" ty="0" sx="100000" sy="100000" flip="none" algn="tl"/>
                    </a:blipFill>
                  </a:tcPr>
                </a:tc>
                <a:extLst>
                  <a:ext uri="{0D108BD9-81ED-4DB2-BD59-A6C34878D82A}">
                    <a16:rowId xmlns:a16="http://schemas.microsoft.com/office/drawing/2014/main" val="10004"/>
                  </a:ext>
                </a:extLst>
              </a:tr>
              <a:tr h="1457035">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 sz="1400" b="0" i="0" u="none" strike="noStrike" cap="none" normalizeH="0" baseline="0">
                          <a:ln>
                            <a:noFill/>
                          </a:ln>
                          <a:solidFill>
                            <a:schemeClr val="tx1"/>
                          </a:solidFill>
                          <a:effectLst/>
                          <a:latin typeface="Times New Roman" charset="0"/>
                          <a:cs typeface="Times New Roman" charset="0"/>
                        </a:rPr>
                        <a:t>• </a:t>
                      </a:r>
                      <a:r>
                        <a:rPr kumimoji="0" lang="en" sz="1400" b="0" i="0" u="none" strike="noStrike" cap="none" normalizeH="0" baseline="0">
                          <a:ln>
                            <a:noFill/>
                          </a:ln>
                          <a:solidFill>
                            <a:schemeClr val="tx1"/>
                          </a:solidFill>
                          <a:effectLst/>
                          <a:latin typeface="Times New Roman" charset="0"/>
                        </a:rPr>
                        <a:t>absorption</a:t>
                      </a:r>
                    </a:p>
                    <a:p>
                      <a:pPr marL="0" marR="0" lvl="0" indent="0" algn="l" defTabSz="914400" rtl="0" eaLnBrk="1" fontAlgn="base" latinLnBrk="0" hangingPunct="1">
                        <a:lnSpc>
                          <a:spcPct val="90000"/>
                        </a:lnSpc>
                        <a:spcBef>
                          <a:spcPct val="20000"/>
                        </a:spcBef>
                        <a:spcAft>
                          <a:spcPct val="0"/>
                        </a:spcAft>
                        <a:buClrTx/>
                        <a:buSzTx/>
                        <a:buFontTx/>
                        <a:buNone/>
                        <a:tabLst/>
                      </a:pPr>
                      <a:r>
                        <a:rPr kumimoji="0" lang="en" sz="1400" b="0" i="0" u="none" strike="noStrike" cap="none" normalizeH="0" baseline="0">
                          <a:ln>
                            <a:noFill/>
                          </a:ln>
                          <a:solidFill>
                            <a:schemeClr val="tx1"/>
                          </a:solidFill>
                          <a:effectLst/>
                          <a:latin typeface="Times New Roman" charset="0"/>
                          <a:cs typeface="Times New Roman" charset="0"/>
                        </a:rPr>
                        <a:t>• </a:t>
                      </a:r>
                      <a:r>
                        <a:rPr kumimoji="0" lang="en" sz="1400" b="0" i="0" u="none" strike="noStrike" cap="none" normalizeH="0" baseline="0">
                          <a:ln>
                            <a:noFill/>
                          </a:ln>
                          <a:solidFill>
                            <a:schemeClr val="tx1"/>
                          </a:solidFill>
                          <a:effectLst/>
                          <a:latin typeface="Times New Roman" charset="0"/>
                        </a:rPr>
                        <a:t>distribution</a:t>
                      </a:r>
                      <a:endParaRPr kumimoji="0" lang="en-GB" sz="1400" b="0" i="0" u="none" strike="noStrike" cap="none" normalizeH="0" baseline="0">
                        <a:ln>
                          <a:noFill/>
                        </a:ln>
                        <a:solidFill>
                          <a:schemeClr val="tx1"/>
                        </a:solidFill>
                        <a:effectLst/>
                        <a:latin typeface="Times New Roman" charset="0"/>
                      </a:endParaRPr>
                    </a:p>
                    <a:p>
                      <a:pPr marL="0" marR="0" lvl="0" indent="0" algn="l" defTabSz="914400" rtl="0" eaLnBrk="1" fontAlgn="base" latinLnBrk="0" hangingPunct="1">
                        <a:lnSpc>
                          <a:spcPct val="90000"/>
                        </a:lnSpc>
                        <a:spcBef>
                          <a:spcPct val="20000"/>
                        </a:spcBef>
                        <a:spcAft>
                          <a:spcPct val="0"/>
                        </a:spcAft>
                        <a:buClrTx/>
                        <a:buSzTx/>
                        <a:buFontTx/>
                        <a:buNone/>
                        <a:tabLst/>
                      </a:pPr>
                      <a:r>
                        <a:rPr kumimoji="0" lang="en" sz="1400" b="0" i="0" u="none" strike="noStrike" cap="none" normalizeH="0" baseline="0">
                          <a:ln>
                            <a:noFill/>
                          </a:ln>
                          <a:solidFill>
                            <a:schemeClr val="tx1"/>
                          </a:solidFill>
                          <a:effectLst/>
                          <a:latin typeface="Times New Roman" charset="0"/>
                          <a:cs typeface="Times New Roman" charset="0"/>
                        </a:rPr>
                        <a:t>• </a:t>
                      </a:r>
                      <a:r>
                        <a:rPr kumimoji="0" lang="en" sz="1400" b="0" i="0" u="none" strike="noStrike" cap="none" normalizeH="0" baseline="0">
                          <a:ln>
                            <a:noFill/>
                          </a:ln>
                          <a:solidFill>
                            <a:schemeClr val="tx1"/>
                          </a:solidFill>
                          <a:effectLst/>
                          <a:latin typeface="Times New Roman" charset="0"/>
                        </a:rPr>
                        <a:t>biotransformation</a:t>
                      </a:r>
                    </a:p>
                    <a:p>
                      <a:pPr marL="0" marR="0" lvl="0" indent="0" algn="l" defTabSz="914400" rtl="0" eaLnBrk="1" fontAlgn="base" latinLnBrk="0" hangingPunct="1">
                        <a:lnSpc>
                          <a:spcPct val="90000"/>
                        </a:lnSpc>
                        <a:spcBef>
                          <a:spcPct val="20000"/>
                        </a:spcBef>
                        <a:spcAft>
                          <a:spcPct val="0"/>
                        </a:spcAft>
                        <a:buClrTx/>
                        <a:buSzTx/>
                        <a:buFontTx/>
                        <a:buNone/>
                        <a:tabLst/>
                      </a:pPr>
                      <a:r>
                        <a:rPr kumimoji="0" lang="en" sz="1400" b="0" i="0" u="none" strike="noStrike" cap="none" normalizeH="0" baseline="0">
                          <a:ln>
                            <a:noFill/>
                          </a:ln>
                          <a:solidFill>
                            <a:schemeClr val="tx1"/>
                          </a:solidFill>
                          <a:effectLst/>
                          <a:latin typeface="Times New Roman" charset="0"/>
                          <a:cs typeface="Times New Roman" charset="0"/>
                        </a:rPr>
                        <a:t>• </a:t>
                      </a:r>
                      <a:r>
                        <a:rPr kumimoji="0" lang="en" sz="1400" b="0" i="0" u="none" strike="noStrike" cap="none" normalizeH="0" baseline="0">
                          <a:ln>
                            <a:noFill/>
                          </a:ln>
                          <a:solidFill>
                            <a:schemeClr val="tx1"/>
                          </a:solidFill>
                          <a:effectLst/>
                          <a:latin typeface="Times New Roman" charset="0"/>
                        </a:rPr>
                        <a:t>elimination</a:t>
                      </a:r>
                      <a:endParaRPr kumimoji="0" lang="en-GB" sz="1400" b="0" i="0" u="none" strike="noStrike" cap="none" normalizeH="0" baseline="0">
                        <a:ln>
                          <a:noFill/>
                        </a:ln>
                        <a:solidFill>
                          <a:schemeClr val="tx1"/>
                        </a:solidFill>
                        <a:effectLst/>
                        <a:latin typeface="Times New Roman" charset="0"/>
                      </a:endParaRPr>
                    </a:p>
                    <a:p>
                      <a:pPr marL="0" marR="0" lvl="0" indent="0" algn="l" defTabSz="914400" rtl="0" eaLnBrk="1" fontAlgn="base" latinLnBrk="0" hangingPunct="1">
                        <a:lnSpc>
                          <a:spcPct val="90000"/>
                        </a:lnSpc>
                        <a:spcBef>
                          <a:spcPct val="20000"/>
                        </a:spcBef>
                        <a:spcAft>
                          <a:spcPct val="0"/>
                        </a:spcAft>
                        <a:buClrTx/>
                        <a:buSzTx/>
                        <a:buFontTx/>
                        <a:buNone/>
                        <a:tabLst/>
                      </a:pPr>
                      <a:endParaRPr kumimoji="0" lang="en-GB" sz="1400" b="0" i="0" u="none" strike="noStrike" cap="none" normalizeH="0" baseline="0">
                        <a:ln>
                          <a:noFill/>
                        </a:ln>
                        <a:solidFill>
                          <a:schemeClr val="tx1"/>
                        </a:solidFill>
                        <a:effectLst/>
                        <a:latin typeface="Times New Roman" charset="0"/>
                      </a:endParaRPr>
                    </a:p>
                  </a:txBody>
                  <a:tcPr marT="45723" marB="45723" horzOverflow="overflow">
                    <a:lnL cap="flat">
                      <a:noFill/>
                    </a:lnL>
                    <a:lnR>
                      <a:noFill/>
                    </a:lnR>
                    <a:lnT>
                      <a:noFill/>
                    </a:lnT>
                    <a:lnB>
                      <a:noFill/>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 sz="1400" b="0" i="0" u="none" strike="noStrike" cap="none" normalizeH="0" baseline="0">
                          <a:ln>
                            <a:noFill/>
                          </a:ln>
                          <a:solidFill>
                            <a:schemeClr val="tx1"/>
                          </a:solidFill>
                          <a:effectLst/>
                          <a:latin typeface="Times New Roman" charset="0"/>
                          <a:cs typeface="Times New Roman" charset="0"/>
                        </a:rPr>
                        <a:t>• </a:t>
                      </a:r>
                      <a:r>
                        <a:rPr kumimoji="0" lang="en" sz="1400" b="0" i="0" u="none" strike="noStrike" cap="none" normalizeH="0" baseline="0">
                          <a:ln>
                            <a:noFill/>
                          </a:ln>
                          <a:solidFill>
                            <a:schemeClr val="tx1"/>
                          </a:solidFill>
                          <a:effectLst/>
                          <a:latin typeface="Times New Roman" charset="0"/>
                        </a:rPr>
                        <a:t>local and systemic effect</a:t>
                      </a:r>
                      <a:r>
                        <a:rPr kumimoji="0" lang="en" sz="1200" b="0" i="0" u="none" strike="noStrike" cap="none" normalizeH="0" baseline="0">
                          <a:ln>
                            <a:noFill/>
                          </a:ln>
                          <a:solidFill>
                            <a:schemeClr val="tx1"/>
                          </a:solidFill>
                          <a:effectLst/>
                          <a:latin typeface="Times New Roman" charset="0"/>
                        </a:rPr>
                        <a:t> </a:t>
                      </a:r>
                    </a:p>
                    <a:p>
                      <a:pPr marL="0" marR="0" lvl="0" indent="0" algn="l" defTabSz="914400" rtl="0" eaLnBrk="1" fontAlgn="base" latinLnBrk="0" hangingPunct="1">
                        <a:lnSpc>
                          <a:spcPct val="90000"/>
                        </a:lnSpc>
                        <a:spcBef>
                          <a:spcPct val="20000"/>
                        </a:spcBef>
                        <a:spcAft>
                          <a:spcPct val="0"/>
                        </a:spcAft>
                        <a:buClrTx/>
                        <a:buSzTx/>
                        <a:buFontTx/>
                        <a:buNone/>
                        <a:tabLst/>
                      </a:pPr>
                      <a:r>
                        <a:rPr kumimoji="0" lang="en" sz="1400" b="0" i="0" u="none" strike="noStrike" cap="none" normalizeH="0" baseline="0">
                          <a:ln>
                            <a:noFill/>
                          </a:ln>
                          <a:solidFill>
                            <a:schemeClr val="tx1"/>
                          </a:solidFill>
                          <a:effectLst/>
                          <a:latin typeface="Times New Roman" charset="0"/>
                          <a:cs typeface="Times New Roman" charset="0"/>
                        </a:rPr>
                        <a:t>• </a:t>
                      </a:r>
                      <a:r>
                        <a:rPr kumimoji="0" lang="en" sz="1400" b="0" i="0" u="none" strike="noStrike" cap="none" normalizeH="0" baseline="0">
                          <a:ln>
                            <a:noFill/>
                          </a:ln>
                          <a:solidFill>
                            <a:schemeClr val="tx1"/>
                          </a:solidFill>
                          <a:effectLst/>
                          <a:latin typeface="Times New Roman" charset="0"/>
                        </a:rPr>
                        <a:t>mechanism of action</a:t>
                      </a:r>
                      <a:endParaRPr kumimoji="0" lang="en-GB" sz="1400" b="0" i="0" u="none" strike="noStrike" cap="none" normalizeH="0" baseline="0">
                        <a:ln>
                          <a:noFill/>
                        </a:ln>
                        <a:solidFill>
                          <a:schemeClr val="tx1"/>
                        </a:solidFill>
                        <a:effectLst/>
                        <a:latin typeface="Times New Roman" charset="0"/>
                      </a:endParaRPr>
                    </a:p>
                  </a:txBody>
                  <a:tcPr marT="45723" marB="45723" horzOverflow="overflow">
                    <a:lnL>
                      <a:noFill/>
                    </a:lnL>
                    <a:lnR>
                      <a:noFill/>
                    </a:lnR>
                    <a:lnT>
                      <a:noFill/>
                    </a:lnT>
                    <a:lnB>
                      <a:noFill/>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 sz="1400" b="0" i="0" u="none" strike="noStrike" cap="none" normalizeH="0" baseline="0">
                          <a:ln>
                            <a:noFill/>
                          </a:ln>
                          <a:solidFill>
                            <a:schemeClr val="tx1"/>
                          </a:solidFill>
                          <a:effectLst/>
                          <a:latin typeface="Times New Roman" charset="0"/>
                          <a:cs typeface="Times New Roman" charset="0"/>
                        </a:rPr>
                        <a:t>• </a:t>
                      </a:r>
                      <a:r>
                        <a:rPr kumimoji="0" lang="en" sz="1400" b="0" i="0" u="none" strike="noStrike" cap="none" normalizeH="0" baseline="0">
                          <a:ln>
                            <a:noFill/>
                          </a:ln>
                          <a:solidFill>
                            <a:schemeClr val="tx1"/>
                          </a:solidFill>
                          <a:effectLst/>
                          <a:latin typeface="Times New Roman" charset="0"/>
                        </a:rPr>
                        <a:t>acute toxicity</a:t>
                      </a:r>
                    </a:p>
                    <a:p>
                      <a:pPr marL="0" marR="0" lvl="0" indent="0" algn="l" defTabSz="914400" rtl="0" eaLnBrk="1" fontAlgn="base" latinLnBrk="0" hangingPunct="1">
                        <a:lnSpc>
                          <a:spcPct val="90000"/>
                        </a:lnSpc>
                        <a:spcBef>
                          <a:spcPct val="20000"/>
                        </a:spcBef>
                        <a:spcAft>
                          <a:spcPct val="0"/>
                        </a:spcAft>
                        <a:buClrTx/>
                        <a:buSzTx/>
                        <a:buFontTx/>
                        <a:buNone/>
                        <a:tabLst/>
                      </a:pPr>
                      <a:r>
                        <a:rPr kumimoji="0" lang="en" sz="1400" b="0" i="0" u="none" strike="noStrike" cap="none" normalizeH="0" baseline="0">
                          <a:ln>
                            <a:noFill/>
                          </a:ln>
                          <a:solidFill>
                            <a:schemeClr val="tx1"/>
                          </a:solidFill>
                          <a:effectLst/>
                          <a:latin typeface="Times New Roman" charset="0"/>
                          <a:cs typeface="Times New Roman" charset="0"/>
                        </a:rPr>
                        <a:t>• </a:t>
                      </a:r>
                      <a:r>
                        <a:rPr kumimoji="0" lang="en" sz="1400" b="0" i="0" u="none" strike="noStrike" cap="none" normalizeH="0" baseline="0">
                          <a:ln>
                            <a:noFill/>
                          </a:ln>
                          <a:solidFill>
                            <a:schemeClr val="tx1"/>
                          </a:solidFill>
                          <a:effectLst/>
                          <a:latin typeface="Times New Roman" charset="0"/>
                        </a:rPr>
                        <a:t>subacute toxicity</a:t>
                      </a:r>
                    </a:p>
                    <a:p>
                      <a:pPr marL="0" marR="0" lvl="0" indent="0" algn="l" defTabSz="914400" rtl="0" eaLnBrk="1" fontAlgn="base" latinLnBrk="0" hangingPunct="1">
                        <a:lnSpc>
                          <a:spcPct val="90000"/>
                        </a:lnSpc>
                        <a:spcBef>
                          <a:spcPct val="20000"/>
                        </a:spcBef>
                        <a:spcAft>
                          <a:spcPct val="0"/>
                        </a:spcAft>
                        <a:buClrTx/>
                        <a:buSzTx/>
                        <a:buFontTx/>
                        <a:buNone/>
                        <a:tabLst/>
                      </a:pPr>
                      <a:r>
                        <a:rPr kumimoji="0" lang="en" sz="1400" b="0" i="0" u="none" strike="noStrike" cap="none" normalizeH="0" baseline="0">
                          <a:ln>
                            <a:noFill/>
                          </a:ln>
                          <a:solidFill>
                            <a:schemeClr val="tx1"/>
                          </a:solidFill>
                          <a:effectLst/>
                          <a:latin typeface="Times New Roman" charset="0"/>
                          <a:cs typeface="Times New Roman" charset="0"/>
                        </a:rPr>
                        <a:t>• </a:t>
                      </a:r>
                      <a:r>
                        <a:rPr kumimoji="0" lang="en" sz="1400" b="0" i="0" u="none" strike="noStrike" cap="none" normalizeH="0" baseline="0">
                          <a:ln>
                            <a:noFill/>
                          </a:ln>
                          <a:solidFill>
                            <a:schemeClr val="tx1"/>
                          </a:solidFill>
                          <a:effectLst/>
                          <a:latin typeface="Times New Roman" charset="0"/>
                        </a:rPr>
                        <a:t>chronic toxicity</a:t>
                      </a:r>
                    </a:p>
                    <a:p>
                      <a:pPr marL="0" marR="0" lvl="0" indent="0" algn="l" defTabSz="914400" rtl="0" eaLnBrk="1" fontAlgn="base" latinLnBrk="0" hangingPunct="1">
                        <a:lnSpc>
                          <a:spcPct val="90000"/>
                        </a:lnSpc>
                        <a:spcBef>
                          <a:spcPct val="20000"/>
                        </a:spcBef>
                        <a:spcAft>
                          <a:spcPct val="0"/>
                        </a:spcAft>
                        <a:buClrTx/>
                        <a:buSzTx/>
                        <a:buFontTx/>
                        <a:buNone/>
                        <a:tabLst/>
                      </a:pPr>
                      <a:r>
                        <a:rPr kumimoji="0" lang="en" sz="1400" b="0" i="0" u="none" strike="noStrike" cap="none" normalizeH="0" baseline="0">
                          <a:ln>
                            <a:noFill/>
                          </a:ln>
                          <a:solidFill>
                            <a:schemeClr val="tx1"/>
                          </a:solidFill>
                          <a:effectLst/>
                          <a:latin typeface="Times New Roman" charset="0"/>
                          <a:cs typeface="Times New Roman" charset="0"/>
                        </a:rPr>
                        <a:t>• </a:t>
                      </a:r>
                      <a:r>
                        <a:rPr kumimoji="0" lang="en" sz="1400" b="0" i="0" u="none" strike="noStrike" cap="none" normalizeH="0" baseline="0">
                          <a:ln>
                            <a:noFill/>
                          </a:ln>
                          <a:solidFill>
                            <a:schemeClr val="tx1"/>
                          </a:solidFill>
                          <a:effectLst/>
                          <a:latin typeface="Times New Roman" charset="0"/>
                        </a:rPr>
                        <a:t>impact on fertility</a:t>
                      </a:r>
                      <a:endParaRPr kumimoji="0" lang="en-GB" sz="1400" b="0" i="0" u="none" strike="noStrike" cap="none" normalizeH="0" baseline="0">
                        <a:ln>
                          <a:noFill/>
                        </a:ln>
                        <a:solidFill>
                          <a:schemeClr val="tx1"/>
                        </a:solidFill>
                        <a:effectLst/>
                        <a:latin typeface="Times New Roman" charset="0"/>
                      </a:endParaRPr>
                    </a:p>
                    <a:p>
                      <a:pPr marL="0" marR="0" lvl="0" indent="0" algn="l" defTabSz="914400" rtl="0" eaLnBrk="1" fontAlgn="base" latinLnBrk="0" hangingPunct="1">
                        <a:lnSpc>
                          <a:spcPct val="90000"/>
                        </a:lnSpc>
                        <a:spcBef>
                          <a:spcPct val="20000"/>
                        </a:spcBef>
                        <a:spcAft>
                          <a:spcPct val="0"/>
                        </a:spcAft>
                        <a:buClrTx/>
                        <a:buSzTx/>
                        <a:buFontTx/>
                        <a:buNone/>
                        <a:tabLst/>
                      </a:pPr>
                      <a:r>
                        <a:rPr kumimoji="0" lang="en" sz="1400" b="0" i="0" u="none" strike="noStrike" cap="none" normalizeH="0" baseline="0">
                          <a:ln>
                            <a:noFill/>
                          </a:ln>
                          <a:solidFill>
                            <a:schemeClr val="tx1"/>
                          </a:solidFill>
                          <a:effectLst/>
                          <a:latin typeface="Times New Roman" charset="0"/>
                          <a:cs typeface="Times New Roman" charset="0"/>
                        </a:rPr>
                        <a:t>• </a:t>
                      </a:r>
                      <a:r>
                        <a:rPr kumimoji="0" lang="en" sz="1400" b="0" i="0" u="none" strike="noStrike" cap="none" normalizeH="0" baseline="0">
                          <a:ln>
                            <a:noFill/>
                          </a:ln>
                          <a:solidFill>
                            <a:schemeClr val="tx1"/>
                          </a:solidFill>
                          <a:effectLst/>
                          <a:latin typeface="Times New Roman" charset="0"/>
                        </a:rPr>
                        <a:t>teratogenicity</a:t>
                      </a:r>
                    </a:p>
                    <a:p>
                      <a:pPr marL="0" marR="0" lvl="0" indent="0" algn="l" defTabSz="914400" rtl="0" eaLnBrk="1" fontAlgn="base" latinLnBrk="0" hangingPunct="1">
                        <a:lnSpc>
                          <a:spcPct val="90000"/>
                        </a:lnSpc>
                        <a:spcBef>
                          <a:spcPct val="20000"/>
                        </a:spcBef>
                        <a:spcAft>
                          <a:spcPct val="0"/>
                        </a:spcAft>
                        <a:buClrTx/>
                        <a:buSzTx/>
                        <a:buFontTx/>
                        <a:buNone/>
                        <a:tabLst/>
                      </a:pPr>
                      <a:r>
                        <a:rPr kumimoji="0" lang="en" sz="1400" b="0" i="0" u="none" strike="noStrike" cap="none" normalizeH="0" baseline="0">
                          <a:ln>
                            <a:noFill/>
                          </a:ln>
                          <a:solidFill>
                            <a:schemeClr val="tx1"/>
                          </a:solidFill>
                          <a:effectLst/>
                          <a:latin typeface="Times New Roman" charset="0"/>
                          <a:cs typeface="Times New Roman" charset="0"/>
                        </a:rPr>
                        <a:t>• </a:t>
                      </a:r>
                      <a:r>
                        <a:rPr kumimoji="0" lang="en" sz="1400" b="0" i="0" u="none" strike="noStrike" cap="none" normalizeH="0" baseline="0">
                          <a:ln>
                            <a:noFill/>
                          </a:ln>
                          <a:solidFill>
                            <a:schemeClr val="tx1"/>
                          </a:solidFill>
                          <a:effectLst/>
                          <a:latin typeface="Times New Roman" charset="0"/>
                        </a:rPr>
                        <a:t>mutagenicity</a:t>
                      </a:r>
                      <a:endParaRPr kumimoji="0" lang="en-GB" sz="1400" b="0" i="0" u="none" strike="noStrike" cap="none" normalizeH="0" baseline="0">
                        <a:ln>
                          <a:noFill/>
                        </a:ln>
                        <a:solidFill>
                          <a:schemeClr val="tx1"/>
                        </a:solidFill>
                        <a:effectLst/>
                        <a:latin typeface="Times New Roman" charset="0"/>
                      </a:endParaRPr>
                    </a:p>
                  </a:txBody>
                  <a:tcPr marT="45723" marB="45723" horzOverflow="overflow">
                    <a:lnL>
                      <a:noFill/>
                    </a:lnL>
                    <a:lnR cap="flat">
                      <a:noFill/>
                    </a:lnR>
                    <a:lnT>
                      <a:noFill/>
                    </a:lnT>
                    <a:lnB>
                      <a:noFill/>
                    </a:lnB>
                    <a:lnTlToBr>
                      <a:noFill/>
                    </a:lnTlToBr>
                    <a:lnBlToTr>
                      <a:noFill/>
                    </a:lnBlToTr>
                    <a:blipFill dpi="0" rotWithShape="0">
                      <a:blip r:embed="rId3"/>
                      <a:srcRect/>
                      <a:tile tx="0" ty="0" sx="100000" sy="100000" flip="none" algn="tl"/>
                    </a:blipFill>
                  </a:tcPr>
                </a:tc>
                <a:extLst>
                  <a:ext uri="{0D108BD9-81ED-4DB2-BD59-A6C34878D82A}">
                    <a16:rowId xmlns:a16="http://schemas.microsoft.com/office/drawing/2014/main" val="10005"/>
                  </a:ext>
                </a:extLst>
              </a:tr>
              <a:tr h="304819">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 sz="1400" b="0" i="0" u="none" strike="noStrike" cap="none" normalizeH="0" baseline="0">
                          <a:ln>
                            <a:noFill/>
                          </a:ln>
                          <a:solidFill>
                            <a:schemeClr val="tx1"/>
                          </a:solidFill>
                          <a:effectLst/>
                          <a:latin typeface="Times New Roman" charset="0"/>
                        </a:rPr>
                        <a:t>approval of the Ethics Committee</a:t>
                      </a:r>
                      <a:endParaRPr kumimoji="0" lang="en-GB" sz="1400" b="0" i="0" u="none" strike="noStrike" cap="none" normalizeH="0" baseline="0">
                        <a:ln>
                          <a:noFill/>
                        </a:ln>
                        <a:solidFill>
                          <a:schemeClr val="tx1"/>
                        </a:solidFill>
                        <a:effectLst/>
                        <a:latin typeface="Times New Roman" charset="0"/>
                      </a:endParaRPr>
                    </a:p>
                  </a:txBody>
                  <a:tcPr marT="45723" marB="45723" horzOverflow="overflow">
                    <a:lnL cap="flat">
                      <a:noFill/>
                    </a:lnL>
                    <a:lnR cap="flat">
                      <a:noFill/>
                    </a:lnR>
                    <a:lnT>
                      <a:noFill/>
                    </a:lnT>
                    <a:lnB>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6"/>
                  </a:ext>
                </a:extLst>
              </a:tr>
              <a:tr h="23972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900" b="0" i="0" u="none" strike="noStrike" cap="none" normalizeH="0" baseline="0">
                        <a:ln>
                          <a:noFill/>
                        </a:ln>
                        <a:solidFill>
                          <a:schemeClr val="tx1"/>
                        </a:solidFill>
                        <a:effectLst/>
                        <a:latin typeface="Times New Roman" charset="0"/>
                      </a:endParaRPr>
                    </a:p>
                  </a:txBody>
                  <a:tcPr marT="45723" marB="45723" horzOverflow="overflow">
                    <a:lnL cap="flat">
                      <a:noFill/>
                    </a:lnL>
                    <a:lnR>
                      <a:noFill/>
                    </a:lnR>
                    <a:lnT>
                      <a:noFill/>
                    </a:lnT>
                    <a:lnB>
                      <a:noFill/>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900" b="0" i="0" u="none" strike="noStrike" cap="none" normalizeH="0" baseline="0">
                        <a:ln>
                          <a:noFill/>
                        </a:ln>
                        <a:solidFill>
                          <a:schemeClr val="tx1"/>
                        </a:solidFill>
                        <a:effectLst/>
                        <a:latin typeface="Times New Roman" charset="0"/>
                      </a:endParaRPr>
                    </a:p>
                  </a:txBody>
                  <a:tcPr marT="45723" marB="45723" horzOverflow="overflow">
                    <a:lnL>
                      <a:noFill/>
                    </a:lnL>
                    <a:lnR>
                      <a:noFill/>
                    </a:lnR>
                    <a:lnT>
                      <a:noFill/>
                    </a:lnT>
                    <a:lnB>
                      <a:noFill/>
                    </a:lnB>
                    <a:lnTlToBr>
                      <a:noFill/>
                    </a:lnTlToBr>
                    <a:lnBlToTr>
                      <a:noFill/>
                    </a:lnBlToTr>
                    <a:blipFill dpi="0" rotWithShape="0">
                      <a:blip r:embed="rId3"/>
                      <a:srcRect/>
                      <a:tile tx="0" ty="0" sx="100000" sy="100000" flip="none" algn="tl"/>
                    </a:blip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900" b="0" i="0" u="none" strike="noStrike" cap="none" normalizeH="0" baseline="0">
                        <a:ln>
                          <a:noFill/>
                        </a:ln>
                        <a:solidFill>
                          <a:schemeClr val="tx1"/>
                        </a:solidFill>
                        <a:effectLst/>
                        <a:latin typeface="Times New Roman" charset="0"/>
                      </a:endParaRPr>
                    </a:p>
                  </a:txBody>
                  <a:tcPr marT="45723" marB="45723" horzOverflow="overflow">
                    <a:lnL>
                      <a:noFill/>
                    </a:lnL>
                    <a:lnR cap="flat">
                      <a:noFill/>
                    </a:lnR>
                    <a:lnT>
                      <a:noFill/>
                    </a:lnT>
                    <a:lnB>
                      <a:noFill/>
                    </a:lnB>
                    <a:lnTlToBr>
                      <a:noFill/>
                    </a:lnTlToBr>
                    <a:lnBlToTr>
                      <a:noFill/>
                    </a:lnBlToTr>
                    <a:blipFill dpi="0" rotWithShape="0">
                      <a:blip r:embed="rId3"/>
                      <a:srcRect/>
                      <a:tile tx="0" ty="0" sx="100000" sy="100000" flip="none" algn="tl"/>
                    </a:blipFill>
                  </a:tcPr>
                </a:tc>
                <a:extLst>
                  <a:ext uri="{0D108BD9-81ED-4DB2-BD59-A6C34878D82A}">
                    <a16:rowId xmlns:a16="http://schemas.microsoft.com/office/drawing/2014/main" val="10007"/>
                  </a:ext>
                </a:extLst>
              </a:tr>
              <a:tr h="304819">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 sz="1400" b="0" i="0" u="none" strike="noStrike" cap="none" normalizeH="0" baseline="0">
                          <a:ln>
                            <a:noFill/>
                          </a:ln>
                          <a:solidFill>
                            <a:srgbClr val="CC0000"/>
                          </a:solidFill>
                          <a:effectLst/>
                          <a:latin typeface="Times New Roman" charset="0"/>
                        </a:rPr>
                        <a:t>CLINICAL TRIAL</a:t>
                      </a:r>
                      <a:endParaRPr kumimoji="0" lang="en-GB" sz="1400" b="0" i="0" u="none" strike="noStrike" cap="none" normalizeH="0" baseline="0">
                        <a:ln>
                          <a:noFill/>
                        </a:ln>
                        <a:solidFill>
                          <a:srgbClr val="CC0000"/>
                        </a:solidFill>
                        <a:effectLst/>
                        <a:latin typeface="Times New Roman" charset="0"/>
                      </a:endParaRPr>
                    </a:p>
                  </a:txBody>
                  <a:tcPr marT="45723" marB="45723" horzOverflow="overflow">
                    <a:lnL cap="flat">
                      <a:noFill/>
                    </a:lnL>
                    <a:lnR cap="flat">
                      <a:noFill/>
                    </a:lnR>
                    <a:lnT>
                      <a:noFill/>
                    </a:lnT>
                    <a:lnB>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8"/>
                  </a:ext>
                </a:extLst>
              </a:tr>
              <a:tr h="239728">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900" b="0" i="0" u="none" strike="noStrike" cap="none" normalizeH="0" baseline="0">
                        <a:ln>
                          <a:noFill/>
                        </a:ln>
                        <a:solidFill>
                          <a:schemeClr val="tx1"/>
                        </a:solidFill>
                        <a:effectLst/>
                        <a:latin typeface="Times New Roman" charset="0"/>
                      </a:endParaRPr>
                    </a:p>
                  </a:txBody>
                  <a:tcPr marT="45723" marB="45723" horzOverflow="overflow">
                    <a:lnL cap="flat">
                      <a:noFill/>
                    </a:lnL>
                    <a:lnR cap="flat">
                      <a:noFill/>
                    </a:lnR>
                    <a:lnT>
                      <a:noFill/>
                    </a:lnT>
                    <a:lnB>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9"/>
                  </a:ext>
                </a:extLst>
              </a:tr>
              <a:tr h="304819">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 sz="1400" b="0" i="0" u="none" strike="noStrike" cap="none" normalizeH="0" baseline="0" dirty="0">
                          <a:ln>
                            <a:noFill/>
                          </a:ln>
                          <a:solidFill>
                            <a:srgbClr val="CC0000"/>
                          </a:solidFill>
                          <a:effectLst/>
                          <a:latin typeface="Times New Roman" charset="0"/>
                        </a:rPr>
                        <a:t>Phase I </a:t>
                      </a:r>
                      <a:r>
                        <a:rPr kumimoji="0" lang="en" sz="1400" b="0" i="0" u="none" strike="noStrike" cap="none" normalizeH="0" baseline="0" dirty="0">
                          <a:ln>
                            <a:noFill/>
                          </a:ln>
                          <a:solidFill>
                            <a:schemeClr val="tx1"/>
                          </a:solidFill>
                          <a:effectLst/>
                          <a:latin typeface="Times New Roman" charset="0"/>
                        </a:rPr>
                        <a:t>: the pharmacokinetics of the drug </a:t>
                      </a:r>
                      <a:r>
                        <a:rPr kumimoji="0" lang="sr-Latn-RS" sz="1400" b="0" i="0" u="none" strike="noStrike" cap="none" normalizeH="0" baseline="0" dirty="0">
                          <a:ln>
                            <a:noFill/>
                          </a:ln>
                          <a:solidFill>
                            <a:schemeClr val="tx1"/>
                          </a:solidFill>
                          <a:effectLst/>
                          <a:latin typeface="Times New Roman" charset="0"/>
                        </a:rPr>
                        <a:t>is</a:t>
                      </a:r>
                      <a:r>
                        <a:rPr kumimoji="0" lang="en" sz="1400" b="0" i="0" u="none" strike="noStrike" cap="none" normalizeH="0" baseline="0" dirty="0">
                          <a:ln>
                            <a:noFill/>
                          </a:ln>
                          <a:solidFill>
                            <a:schemeClr val="tx1"/>
                          </a:solidFill>
                          <a:effectLst/>
                          <a:latin typeface="Times New Roman" charset="0"/>
                        </a:rPr>
                        <a:t> tested on a small number of healthy volunteers</a:t>
                      </a:r>
                      <a:endParaRPr kumimoji="0" lang="en-GB" sz="1400" b="0" i="0" u="none" strike="noStrike" cap="none" normalizeH="0" baseline="0" dirty="0">
                        <a:ln>
                          <a:noFill/>
                        </a:ln>
                        <a:solidFill>
                          <a:schemeClr val="tx1"/>
                        </a:solidFill>
                        <a:effectLst/>
                        <a:latin typeface="Times New Roman" charset="0"/>
                      </a:endParaRPr>
                    </a:p>
                  </a:txBody>
                  <a:tcPr marT="45723" marB="45723" horzOverflow="overflow">
                    <a:lnL cap="flat">
                      <a:noFill/>
                    </a:lnL>
                    <a:lnR cap="flat">
                      <a:noFill/>
                    </a:lnR>
                    <a:lnT>
                      <a:noFill/>
                    </a:lnT>
                    <a:lnB>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0"/>
                  </a:ext>
                </a:extLst>
              </a:tr>
              <a:tr h="239728">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900" b="0" i="0" u="none" strike="noStrike" cap="none" normalizeH="0" baseline="0">
                        <a:ln>
                          <a:noFill/>
                        </a:ln>
                        <a:solidFill>
                          <a:schemeClr val="tx1"/>
                        </a:solidFill>
                        <a:effectLst/>
                        <a:latin typeface="Times New Roman" charset="0"/>
                      </a:endParaRPr>
                    </a:p>
                  </a:txBody>
                  <a:tcPr marT="45723" marB="45723" horzOverflow="overflow">
                    <a:lnL cap="flat">
                      <a:noFill/>
                    </a:lnL>
                    <a:lnR cap="flat">
                      <a:noFill/>
                    </a:lnR>
                    <a:lnT>
                      <a:noFill/>
                    </a:lnT>
                    <a:lnB>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1"/>
                  </a:ext>
                </a:extLst>
              </a:tr>
              <a:tr h="304819">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 sz="1400" b="0" i="0" u="none" strike="noStrike" cap="none" normalizeH="0" baseline="0">
                          <a:ln>
                            <a:noFill/>
                          </a:ln>
                          <a:solidFill>
                            <a:srgbClr val="CC0000"/>
                          </a:solidFill>
                          <a:effectLst/>
                          <a:latin typeface="Times New Roman" charset="0"/>
                        </a:rPr>
                        <a:t>Phase II </a:t>
                      </a:r>
                      <a:r>
                        <a:rPr kumimoji="0" lang="en" sz="1400" b="0" i="0" u="none" strike="noStrike" cap="none" normalizeH="0" baseline="0">
                          <a:ln>
                            <a:noFill/>
                          </a:ln>
                          <a:solidFill>
                            <a:schemeClr val="tx1"/>
                          </a:solidFill>
                          <a:effectLst/>
                          <a:latin typeface="Times New Roman" charset="0"/>
                        </a:rPr>
                        <a:t>: the therapeutic efficacy of the drug is tested on a small number of patients                      single-blind cl. studies</a:t>
                      </a:r>
                      <a:endParaRPr kumimoji="0" lang="en-GB" sz="1400" b="0" i="0" u="none" strike="noStrike" cap="none" normalizeH="0" baseline="0">
                        <a:ln>
                          <a:noFill/>
                        </a:ln>
                        <a:solidFill>
                          <a:schemeClr val="tx1"/>
                        </a:solidFill>
                        <a:effectLst/>
                        <a:latin typeface="Times New Roman" charset="0"/>
                      </a:endParaRPr>
                    </a:p>
                  </a:txBody>
                  <a:tcPr marT="45723" marB="45723" horzOverflow="overflow">
                    <a:lnL cap="flat">
                      <a:noFill/>
                    </a:lnL>
                    <a:lnR cap="flat">
                      <a:noFill/>
                    </a:lnR>
                    <a:lnT>
                      <a:noFill/>
                    </a:lnT>
                    <a:lnB>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2"/>
                  </a:ext>
                </a:extLst>
              </a:tr>
              <a:tr h="304819">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 sz="900" b="0" i="0" u="none" strike="noStrike" cap="none" normalizeH="0" baseline="0">
                          <a:ln>
                            <a:noFill/>
                          </a:ln>
                          <a:solidFill>
                            <a:schemeClr val="tx1"/>
                          </a:solidFill>
                          <a:effectLst/>
                          <a:latin typeface="Times New Roman" charset="0"/>
                        </a:rPr>
                        <a:t>                                                                                                                                                                                                                                              </a:t>
                      </a:r>
                      <a:r>
                        <a:rPr kumimoji="0" lang="en" sz="1400" b="0" i="0" u="none" strike="noStrike" cap="none" normalizeH="0" baseline="0">
                          <a:ln>
                            <a:noFill/>
                          </a:ln>
                          <a:solidFill>
                            <a:schemeClr val="tx1"/>
                          </a:solidFill>
                          <a:effectLst/>
                          <a:latin typeface="Times New Roman" charset="0"/>
                        </a:rPr>
                        <a:t>double-blind cl. studies</a:t>
                      </a:r>
                      <a:endParaRPr kumimoji="0" lang="en-GB" sz="1400" b="0" i="0" u="none" strike="noStrike" cap="none" normalizeH="0" baseline="0">
                        <a:ln>
                          <a:noFill/>
                        </a:ln>
                        <a:solidFill>
                          <a:schemeClr val="tx1"/>
                        </a:solidFill>
                        <a:effectLst/>
                        <a:latin typeface="Times New Roman" charset="0"/>
                      </a:endParaRPr>
                    </a:p>
                  </a:txBody>
                  <a:tcPr marT="45723" marB="45723" horzOverflow="overflow">
                    <a:lnL cap="flat">
                      <a:noFill/>
                    </a:lnL>
                    <a:lnR cap="flat">
                      <a:noFill/>
                    </a:lnR>
                    <a:lnT>
                      <a:noFill/>
                    </a:lnT>
                    <a:lnB>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3"/>
                  </a:ext>
                </a:extLst>
              </a:tr>
              <a:tr h="304819">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 sz="1400" b="0" i="0" u="none" strike="noStrike" cap="none" normalizeH="0" baseline="0">
                          <a:ln>
                            <a:noFill/>
                          </a:ln>
                          <a:solidFill>
                            <a:srgbClr val="CC0000"/>
                          </a:solidFill>
                          <a:effectLst/>
                          <a:latin typeface="Times New Roman" charset="0"/>
                        </a:rPr>
                        <a:t>Phase III </a:t>
                      </a:r>
                      <a:r>
                        <a:rPr kumimoji="0" lang="en" sz="1400" b="0" i="0" u="none" strike="noStrike" cap="none" normalizeH="0" baseline="0">
                          <a:ln>
                            <a:noFill/>
                          </a:ln>
                          <a:solidFill>
                            <a:schemeClr val="tx1"/>
                          </a:solidFill>
                          <a:effectLst/>
                          <a:latin typeface="Times New Roman" charset="0"/>
                        </a:rPr>
                        <a:t>: the therapeutic effectiveness is checked on a large number of patients through controlled trials</a:t>
                      </a:r>
                      <a:endParaRPr kumimoji="0" lang="en-GB" sz="1400" b="0" i="0" u="none" strike="noStrike" cap="none" normalizeH="0" baseline="0">
                        <a:ln>
                          <a:noFill/>
                        </a:ln>
                        <a:solidFill>
                          <a:schemeClr val="tx1"/>
                        </a:solidFill>
                        <a:effectLst/>
                        <a:latin typeface="Times New Roman" charset="0"/>
                      </a:endParaRPr>
                    </a:p>
                  </a:txBody>
                  <a:tcPr marT="45723" marB="45723" horzOverflow="overflow">
                    <a:lnL cap="flat">
                      <a:noFill/>
                    </a:lnL>
                    <a:lnR cap="flat">
                      <a:noFill/>
                    </a:lnR>
                    <a:lnT>
                      <a:noFill/>
                    </a:lnT>
                    <a:lnB>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4"/>
                  </a:ext>
                </a:extLst>
              </a:tr>
              <a:tr h="238140">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sr-Latn-CS" sz="900" b="0" i="0" u="none" strike="noStrike" cap="none" normalizeH="0" baseline="0">
                        <a:ln>
                          <a:noFill/>
                        </a:ln>
                        <a:solidFill>
                          <a:schemeClr val="tx1"/>
                        </a:solidFill>
                        <a:effectLst/>
                        <a:latin typeface="Times New Roman" charset="0"/>
                      </a:endParaRPr>
                    </a:p>
                  </a:txBody>
                  <a:tcPr marT="45723" marB="45723" horzOverflow="overflow">
                    <a:lnL cap="flat">
                      <a:noFill/>
                    </a:lnL>
                    <a:lnR cap="flat">
                      <a:noFill/>
                    </a:lnR>
                    <a:lnT>
                      <a:noFill/>
                    </a:lnT>
                    <a:lnB>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5"/>
                  </a:ext>
                </a:extLst>
              </a:tr>
              <a:tr h="304819">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 sz="1400" b="0" i="0" u="none" strike="noStrike" cap="none" normalizeH="0" baseline="0" dirty="0">
                          <a:ln>
                            <a:noFill/>
                          </a:ln>
                          <a:solidFill>
                            <a:srgbClr val="CC0000"/>
                          </a:solidFill>
                          <a:effectLst/>
                          <a:latin typeface="Times New Roman" charset="0"/>
                        </a:rPr>
                        <a:t>Phase IV </a:t>
                      </a:r>
                      <a:r>
                        <a:rPr kumimoji="0" lang="en" sz="1400" b="0" i="0" u="none" strike="noStrike" cap="none" normalizeH="0" baseline="0" dirty="0">
                          <a:ln>
                            <a:noFill/>
                          </a:ln>
                          <a:solidFill>
                            <a:schemeClr val="tx1"/>
                          </a:solidFill>
                          <a:effectLst/>
                          <a:latin typeface="Times New Roman" charset="0"/>
                        </a:rPr>
                        <a:t>: introduction of the drug into clinical practice and long-term monitoring of side effects</a:t>
                      </a:r>
                      <a:endParaRPr kumimoji="0" lang="en-GB" sz="1400" b="0" i="0" u="none" strike="noStrike" cap="none" normalizeH="0" baseline="0" dirty="0">
                        <a:ln>
                          <a:noFill/>
                        </a:ln>
                        <a:solidFill>
                          <a:schemeClr val="tx1"/>
                        </a:solidFill>
                        <a:effectLst/>
                        <a:latin typeface="Times New Roman" charset="0"/>
                      </a:endParaRPr>
                    </a:p>
                  </a:txBody>
                  <a:tcPr marT="45723" marB="45723" horzOverflow="overflow">
                    <a:lnL cap="flat">
                      <a:noFill/>
                    </a:lnL>
                    <a:lnR cap="flat">
                      <a:noFill/>
                    </a:lnR>
                    <a:lnT>
                      <a:noFill/>
                    </a:lnT>
                    <a:lnB cap="flat">
                      <a:noFill/>
                    </a:lnB>
                    <a:lnTlToBr>
                      <a:noFill/>
                    </a:lnTlToBr>
                    <a:lnBlToTr>
                      <a:noFill/>
                    </a:lnBlToTr>
                    <a:blipFill dpi="0" rotWithShape="0">
                      <a:blip r:embed="rId3"/>
                      <a:srcRect/>
                      <a:tile tx="0" ty="0" sx="100000" sy="100000" flip="none" algn="tl"/>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6"/>
                  </a:ext>
                </a:extLst>
              </a:tr>
            </a:tbl>
          </a:graphicData>
        </a:graphic>
      </p:graphicFrame>
      <p:sp>
        <p:nvSpPr>
          <p:cNvPr id="5149" name="Line 147">
            <a:extLst>
              <a:ext uri="{FF2B5EF4-FFF2-40B4-BE49-F238E27FC236}">
                <a16:creationId xmlns:a16="http://schemas.microsoft.com/office/drawing/2014/main" id="{602C56B7-E2AA-AA56-15AC-89E21EFE40E5}"/>
              </a:ext>
            </a:extLst>
          </p:cNvPr>
          <p:cNvSpPr>
            <a:spLocks noChangeShapeType="1"/>
          </p:cNvSpPr>
          <p:nvPr/>
        </p:nvSpPr>
        <p:spPr bwMode="auto">
          <a:xfrm>
            <a:off x="5943600" y="1219200"/>
            <a:ext cx="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50" name="Line 149">
            <a:extLst>
              <a:ext uri="{FF2B5EF4-FFF2-40B4-BE49-F238E27FC236}">
                <a16:creationId xmlns:a16="http://schemas.microsoft.com/office/drawing/2014/main" id="{857AE91F-94DE-3B51-B3D8-48D7312B455C}"/>
              </a:ext>
            </a:extLst>
          </p:cNvPr>
          <p:cNvSpPr>
            <a:spLocks noChangeShapeType="1"/>
          </p:cNvSpPr>
          <p:nvPr/>
        </p:nvSpPr>
        <p:spPr bwMode="auto">
          <a:xfrm>
            <a:off x="5943600" y="1828800"/>
            <a:ext cx="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51" name="Line 150">
            <a:extLst>
              <a:ext uri="{FF2B5EF4-FFF2-40B4-BE49-F238E27FC236}">
                <a16:creationId xmlns:a16="http://schemas.microsoft.com/office/drawing/2014/main" id="{39420510-0E4C-0AAD-14E2-CB1180D70F1E}"/>
              </a:ext>
            </a:extLst>
          </p:cNvPr>
          <p:cNvSpPr>
            <a:spLocks noChangeShapeType="1"/>
          </p:cNvSpPr>
          <p:nvPr/>
        </p:nvSpPr>
        <p:spPr bwMode="auto">
          <a:xfrm flipH="1">
            <a:off x="3048000" y="1752600"/>
            <a:ext cx="17526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52" name="Line 151">
            <a:extLst>
              <a:ext uri="{FF2B5EF4-FFF2-40B4-BE49-F238E27FC236}">
                <a16:creationId xmlns:a16="http://schemas.microsoft.com/office/drawing/2014/main" id="{51013604-AF7F-E453-EF28-DEF7FB4F0A74}"/>
              </a:ext>
            </a:extLst>
          </p:cNvPr>
          <p:cNvSpPr>
            <a:spLocks noChangeShapeType="1"/>
          </p:cNvSpPr>
          <p:nvPr/>
        </p:nvSpPr>
        <p:spPr bwMode="auto">
          <a:xfrm>
            <a:off x="7239000" y="1752600"/>
            <a:ext cx="16002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53" name="Line 164">
            <a:extLst>
              <a:ext uri="{FF2B5EF4-FFF2-40B4-BE49-F238E27FC236}">
                <a16:creationId xmlns:a16="http://schemas.microsoft.com/office/drawing/2014/main" id="{B1D575A1-960C-64FA-ABD0-EC5B894A7CB3}"/>
              </a:ext>
            </a:extLst>
          </p:cNvPr>
          <p:cNvSpPr>
            <a:spLocks noChangeShapeType="1"/>
          </p:cNvSpPr>
          <p:nvPr/>
        </p:nvSpPr>
        <p:spPr bwMode="auto">
          <a:xfrm>
            <a:off x="5943600" y="3429000"/>
            <a:ext cx="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54" name="Line 165">
            <a:extLst>
              <a:ext uri="{FF2B5EF4-FFF2-40B4-BE49-F238E27FC236}">
                <a16:creationId xmlns:a16="http://schemas.microsoft.com/office/drawing/2014/main" id="{485025E5-B911-0F19-BD50-6139BEDE26AB}"/>
              </a:ext>
            </a:extLst>
          </p:cNvPr>
          <p:cNvSpPr>
            <a:spLocks noChangeShapeType="1"/>
          </p:cNvSpPr>
          <p:nvPr/>
        </p:nvSpPr>
        <p:spPr bwMode="auto">
          <a:xfrm>
            <a:off x="5943600" y="4114800"/>
            <a:ext cx="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55" name="Line 201">
            <a:extLst>
              <a:ext uri="{FF2B5EF4-FFF2-40B4-BE49-F238E27FC236}">
                <a16:creationId xmlns:a16="http://schemas.microsoft.com/office/drawing/2014/main" id="{8EDB6E2E-B3FA-E80C-D4EF-A692013B5EBA}"/>
              </a:ext>
            </a:extLst>
          </p:cNvPr>
          <p:cNvSpPr>
            <a:spLocks noChangeShapeType="1"/>
          </p:cNvSpPr>
          <p:nvPr/>
        </p:nvSpPr>
        <p:spPr bwMode="auto">
          <a:xfrm>
            <a:off x="5943600" y="4648200"/>
            <a:ext cx="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56" name="Line 202">
            <a:extLst>
              <a:ext uri="{FF2B5EF4-FFF2-40B4-BE49-F238E27FC236}">
                <a16:creationId xmlns:a16="http://schemas.microsoft.com/office/drawing/2014/main" id="{3652E8F5-75A8-236E-58EF-050FC5A4471E}"/>
              </a:ext>
            </a:extLst>
          </p:cNvPr>
          <p:cNvSpPr>
            <a:spLocks noChangeShapeType="1"/>
          </p:cNvSpPr>
          <p:nvPr/>
        </p:nvSpPr>
        <p:spPr bwMode="auto">
          <a:xfrm>
            <a:off x="5943600" y="5181600"/>
            <a:ext cx="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57" name="Line 203">
            <a:extLst>
              <a:ext uri="{FF2B5EF4-FFF2-40B4-BE49-F238E27FC236}">
                <a16:creationId xmlns:a16="http://schemas.microsoft.com/office/drawing/2014/main" id="{33DEF0FE-47D4-2A3A-1D18-81BD0D5C192E}"/>
              </a:ext>
            </a:extLst>
          </p:cNvPr>
          <p:cNvSpPr>
            <a:spLocks noChangeShapeType="1"/>
          </p:cNvSpPr>
          <p:nvPr/>
        </p:nvSpPr>
        <p:spPr bwMode="auto">
          <a:xfrm>
            <a:off x="5943600" y="5715000"/>
            <a:ext cx="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58" name="Line 204">
            <a:extLst>
              <a:ext uri="{FF2B5EF4-FFF2-40B4-BE49-F238E27FC236}">
                <a16:creationId xmlns:a16="http://schemas.microsoft.com/office/drawing/2014/main" id="{C92E284A-4D1D-98BF-D8E1-3B5084EFC5A3}"/>
              </a:ext>
            </a:extLst>
          </p:cNvPr>
          <p:cNvSpPr>
            <a:spLocks noChangeShapeType="1"/>
          </p:cNvSpPr>
          <p:nvPr/>
        </p:nvSpPr>
        <p:spPr bwMode="auto">
          <a:xfrm>
            <a:off x="5943600" y="6324600"/>
            <a:ext cx="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60" name="Line 257">
            <a:extLst>
              <a:ext uri="{FF2B5EF4-FFF2-40B4-BE49-F238E27FC236}">
                <a16:creationId xmlns:a16="http://schemas.microsoft.com/office/drawing/2014/main" id="{364D8332-EC63-35E3-7DBC-690C2F729001}"/>
              </a:ext>
            </a:extLst>
          </p:cNvPr>
          <p:cNvSpPr>
            <a:spLocks noChangeShapeType="1"/>
          </p:cNvSpPr>
          <p:nvPr/>
        </p:nvSpPr>
        <p:spPr bwMode="auto">
          <a:xfrm flipV="1">
            <a:off x="7772400" y="5562600"/>
            <a:ext cx="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1" name="Line 258">
            <a:extLst>
              <a:ext uri="{FF2B5EF4-FFF2-40B4-BE49-F238E27FC236}">
                <a16:creationId xmlns:a16="http://schemas.microsoft.com/office/drawing/2014/main" id="{336D1DB2-B90F-62A4-FA09-D23EA48341DD}"/>
              </a:ext>
            </a:extLst>
          </p:cNvPr>
          <p:cNvSpPr>
            <a:spLocks noChangeShapeType="1"/>
          </p:cNvSpPr>
          <p:nvPr/>
        </p:nvSpPr>
        <p:spPr bwMode="auto">
          <a:xfrm>
            <a:off x="7772400" y="5562600"/>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62" name="Line 260">
            <a:extLst>
              <a:ext uri="{FF2B5EF4-FFF2-40B4-BE49-F238E27FC236}">
                <a16:creationId xmlns:a16="http://schemas.microsoft.com/office/drawing/2014/main" id="{D8C8A658-DA1E-62E5-BB78-F60F9AD9B7A9}"/>
              </a:ext>
            </a:extLst>
          </p:cNvPr>
          <p:cNvSpPr>
            <a:spLocks noChangeShapeType="1"/>
          </p:cNvSpPr>
          <p:nvPr/>
        </p:nvSpPr>
        <p:spPr bwMode="auto">
          <a:xfrm flipV="1">
            <a:off x="7924800" y="58674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3" name="Line 261">
            <a:extLst>
              <a:ext uri="{FF2B5EF4-FFF2-40B4-BE49-F238E27FC236}">
                <a16:creationId xmlns:a16="http://schemas.microsoft.com/office/drawing/2014/main" id="{DD5146ED-4336-C1CD-C77C-3842833DD652}"/>
              </a:ext>
            </a:extLst>
          </p:cNvPr>
          <p:cNvSpPr>
            <a:spLocks noChangeShapeType="1"/>
          </p:cNvSpPr>
          <p:nvPr/>
        </p:nvSpPr>
        <p:spPr bwMode="auto">
          <a:xfrm>
            <a:off x="7924800" y="5867400"/>
            <a:ext cx="457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AE821DFB-35E4-CD52-3191-95365ED6A539}"/>
              </a:ext>
            </a:extLst>
          </p:cNvPr>
          <p:cNvSpPr>
            <a:spLocks noGrp="1"/>
          </p:cNvSpPr>
          <p:nvPr>
            <p:ph type="title"/>
          </p:nvPr>
        </p:nvSpPr>
        <p:spPr>
          <a:xfrm>
            <a:off x="1524000" y="1"/>
            <a:ext cx="9144000" cy="1096963"/>
          </a:xfrm>
          <a:blipFill dpi="0" rotWithShape="1">
            <a:blip r:embed="rId2">
              <a:alphaModFix amt="50000"/>
            </a:blip>
            <a:srcRect/>
            <a:tile tx="0" ty="0" sx="100000" sy="100000" flip="none" algn="tl"/>
          </a:blipFill>
        </p:spPr>
        <p:txBody>
          <a:bodyPr>
            <a:normAutofit fontScale="90000"/>
          </a:bodyPr>
          <a:lstStyle/>
          <a:p>
            <a:br>
              <a:rPr lang="sr-Cyrl-CS" altLang="en-US" sz="3200" b="1"/>
            </a:br>
            <a:br>
              <a:rPr lang="sr-Cyrl-CS" altLang="en-US" sz="3200" b="1"/>
            </a:br>
            <a:r>
              <a:rPr lang="en" altLang="en-US" sz="3200" b="1"/>
              <a:t>PHARMACODYNAMICS</a:t>
            </a:r>
            <a:br>
              <a:rPr lang="sr-Cyrl-CS" altLang="en-US" b="1"/>
            </a:br>
            <a:endParaRPr lang="en-US" altLang="en-US"/>
          </a:p>
        </p:txBody>
      </p:sp>
      <p:sp>
        <p:nvSpPr>
          <p:cNvPr id="3" name="Content Placeholder 2">
            <a:extLst>
              <a:ext uri="{FF2B5EF4-FFF2-40B4-BE49-F238E27FC236}">
                <a16:creationId xmlns:a16="http://schemas.microsoft.com/office/drawing/2014/main" id="{DC4BA946-A5E5-7D23-BD6E-7E724E9180B4}"/>
              </a:ext>
            </a:extLst>
          </p:cNvPr>
          <p:cNvSpPr>
            <a:spLocks noGrp="1"/>
          </p:cNvSpPr>
          <p:nvPr>
            <p:ph idx="1"/>
          </p:nvPr>
        </p:nvSpPr>
        <p:spPr>
          <a:xfrm>
            <a:off x="1524000" y="1071564"/>
            <a:ext cx="9144000" cy="5786437"/>
          </a:xfrm>
          <a:blipFill dpi="0" rotWithShape="1">
            <a:blip r:embed="rId2">
              <a:alphaModFix amt="53000"/>
            </a:blip>
            <a:srcRect/>
            <a:tile tx="0" ty="0" sx="100000" sy="100000" flip="none" algn="tl"/>
          </a:blipFill>
        </p:spPr>
        <p:txBody>
          <a:bodyPr>
            <a:normAutofit fontScale="92500" lnSpcReduction="10000"/>
          </a:bodyPr>
          <a:lstStyle/>
          <a:p>
            <a:pPr>
              <a:buFontTx/>
              <a:buNone/>
              <a:defRPr/>
            </a:pPr>
            <a:r>
              <a:rPr lang="en" sz="1600"/>
              <a:t>   </a:t>
            </a:r>
          </a:p>
          <a:p>
            <a:pPr>
              <a:buFontTx/>
              <a:buNone/>
              <a:defRPr/>
            </a:pPr>
            <a:r>
              <a:rPr lang="en" sz="1600"/>
              <a:t>   </a:t>
            </a:r>
            <a:r>
              <a:rPr lang="en" sz="1600" b="1">
                <a:solidFill>
                  <a:srgbClr val="C00000"/>
                </a:solidFill>
              </a:rPr>
              <a:t>PHARMACODYNAMICS </a:t>
            </a:r>
            <a:r>
              <a:rPr lang="en" sz="1600"/>
              <a:t>is a part of pharmacology that studies the effect of drugs on the body.</a:t>
            </a:r>
          </a:p>
          <a:p>
            <a:pPr>
              <a:buFontTx/>
              <a:buNone/>
              <a:defRPr/>
            </a:pPr>
            <a:endParaRPr lang="sr-Cyrl-CS" sz="1600"/>
          </a:p>
          <a:p>
            <a:pPr>
              <a:buFontTx/>
              <a:buNone/>
              <a:defRPr/>
            </a:pPr>
            <a:r>
              <a:rPr lang="en" sz="1600"/>
              <a:t>Medicines achieve their effect by establishing chemical bonds with specific macromolecules of the organism - </a:t>
            </a:r>
            <a:r>
              <a:rPr lang="en" sz="1600" b="1">
                <a:solidFill>
                  <a:srgbClr val="C00000"/>
                </a:solidFill>
              </a:rPr>
              <a:t>receptors </a:t>
            </a:r>
            <a:r>
              <a:rPr lang="en" sz="1600"/>
              <a:t>. Very few drugs have a mechanism of action that is not mediated by receptors (eg osmotic diuretics, purgatives, antacids).</a:t>
            </a:r>
          </a:p>
          <a:p>
            <a:pPr>
              <a:buFontTx/>
              <a:buNone/>
              <a:defRPr/>
            </a:pPr>
            <a:endParaRPr lang="sr-Cyrl-CS" sz="1600"/>
          </a:p>
          <a:p>
            <a:pPr>
              <a:buFontTx/>
              <a:buNone/>
              <a:defRPr/>
            </a:pPr>
            <a:r>
              <a:rPr lang="en" sz="1600"/>
              <a:t>Any substance that can enter into a chemical connection with the receptor and change its chemical conformation (and thus its functional state) is called </a:t>
            </a:r>
            <a:r>
              <a:rPr lang="en" sz="1600" b="1">
                <a:solidFill>
                  <a:srgbClr val="C00000"/>
                </a:solidFill>
              </a:rPr>
              <a:t>a ligand </a:t>
            </a:r>
            <a:r>
              <a:rPr lang="en" sz="1600"/>
              <a:t>(lat. ligare = to bind).</a:t>
            </a:r>
            <a:endParaRPr lang="en-US" sz="1600"/>
          </a:p>
          <a:p>
            <a:pPr>
              <a:buFontTx/>
              <a:buNone/>
              <a:defRPr/>
            </a:pPr>
            <a:endParaRPr lang="sr-Cyrl-CS" sz="1600"/>
          </a:p>
          <a:p>
            <a:pPr>
              <a:buFontTx/>
              <a:buNone/>
              <a:defRPr/>
            </a:pPr>
            <a:r>
              <a:rPr lang="en" sz="1600" b="1">
                <a:solidFill>
                  <a:srgbClr val="C00000"/>
                </a:solidFill>
              </a:rPr>
              <a:t>endogenous ligands </a:t>
            </a:r>
            <a:r>
              <a:rPr lang="en" sz="1600"/>
              <a:t>(hormones, neurotransmitters) - bind to receptors and exert their effects through them .</a:t>
            </a:r>
          </a:p>
          <a:p>
            <a:pPr>
              <a:buFontTx/>
              <a:buNone/>
              <a:defRPr/>
            </a:pPr>
            <a:endParaRPr lang="sr-Cyrl-CS" sz="1600"/>
          </a:p>
          <a:p>
            <a:pPr>
              <a:buFontTx/>
              <a:buNone/>
              <a:defRPr/>
            </a:pPr>
            <a:r>
              <a:rPr lang="en" sz="1600"/>
              <a:t>A small number of drugs form a strong and often irreversible </a:t>
            </a:r>
            <a:r>
              <a:rPr lang="en" sz="1600" b="1">
                <a:solidFill>
                  <a:schemeClr val="accent2">
                    <a:lumMod val="75000"/>
                  </a:schemeClr>
                </a:solidFill>
              </a:rPr>
              <a:t>covalent </a:t>
            </a:r>
            <a:r>
              <a:rPr lang="en" sz="1600"/>
              <a:t>bond with receptors (eg alkylating cytostatics).</a:t>
            </a:r>
          </a:p>
          <a:p>
            <a:pPr>
              <a:buFontTx/>
              <a:buNone/>
              <a:defRPr/>
            </a:pPr>
            <a:endParaRPr lang="sr-Cyrl-CS" sz="1600"/>
          </a:p>
          <a:p>
            <a:pPr>
              <a:buFontTx/>
              <a:buNone/>
              <a:defRPr/>
            </a:pPr>
            <a:r>
              <a:rPr lang="en" sz="1600"/>
              <a:t>Most drugs bind to the receptor by weaker, reversible, electrostatic bonds: </a:t>
            </a:r>
            <a:r>
              <a:rPr lang="en" sz="1600" b="1">
                <a:solidFill>
                  <a:schemeClr val="accent2">
                    <a:lumMod val="75000"/>
                  </a:schemeClr>
                </a:solidFill>
              </a:rPr>
              <a:t>ionic </a:t>
            </a:r>
            <a:r>
              <a:rPr lang="en" sz="1600"/>
              <a:t>or </a:t>
            </a:r>
            <a:r>
              <a:rPr lang="en" sz="1600" b="1">
                <a:solidFill>
                  <a:schemeClr val="accent2">
                    <a:lumMod val="75000"/>
                  </a:schemeClr>
                </a:solidFill>
              </a:rPr>
              <a:t>hydrogen </a:t>
            </a:r>
            <a:r>
              <a:rPr lang="en" sz="1600"/>
              <a:t>(which include dipole-dipole and van der Waals bonds).</a:t>
            </a:r>
          </a:p>
          <a:p>
            <a:pPr>
              <a:buFontTx/>
              <a:buNone/>
              <a:defRPr/>
            </a:pPr>
            <a:r>
              <a:rPr lang="en" sz="1600" b="1"/>
              <a:t>   </a:t>
            </a:r>
          </a:p>
          <a:p>
            <a:pPr>
              <a:buFontTx/>
              <a:buNone/>
              <a:defRPr/>
            </a:pPr>
            <a:r>
              <a:rPr lang="en" sz="1600"/>
              <a:t>   </a:t>
            </a:r>
          </a:p>
          <a:p>
            <a:pPr>
              <a:buFontTx/>
              <a:buNone/>
              <a:defRPr/>
            </a:pPr>
            <a:r>
              <a:rPr lang="en" sz="1600"/>
              <a:t>   </a:t>
            </a:r>
            <a:endParaRPr lang="en-US" sz="16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BD8E1B18-3136-ED1F-57F9-7726127AD255}"/>
              </a:ext>
            </a:extLst>
          </p:cNvPr>
          <p:cNvSpPr>
            <a:spLocks noGrp="1"/>
          </p:cNvSpPr>
          <p:nvPr>
            <p:ph type="title"/>
          </p:nvPr>
        </p:nvSpPr>
        <p:spPr>
          <a:xfrm>
            <a:off x="1524000" y="1"/>
            <a:ext cx="9144000" cy="1096963"/>
          </a:xfrm>
          <a:blipFill dpi="0" rotWithShape="1">
            <a:blip r:embed="rId2">
              <a:alphaModFix amt="50000"/>
            </a:blip>
            <a:srcRect/>
            <a:tile tx="0" ty="0" sx="100000" sy="100000" flip="none" algn="tl"/>
          </a:blipFill>
        </p:spPr>
        <p:txBody>
          <a:bodyPr>
            <a:normAutofit fontScale="90000"/>
          </a:bodyPr>
          <a:lstStyle/>
          <a:p>
            <a:pPr>
              <a:defRPr/>
            </a:pPr>
            <a:br>
              <a:rPr lang="sr-Cyrl-CS" sz="3200" b="1" dirty="0"/>
            </a:br>
            <a:br>
              <a:rPr lang="sr-Cyrl-CS" sz="3200" b="1" dirty="0"/>
            </a:br>
            <a:r>
              <a:rPr lang="en" sz="2000" b="1" dirty="0">
                <a:solidFill>
                  <a:schemeClr val="accent6">
                    <a:lumMod val="75000"/>
                  </a:schemeClr>
                </a:solidFill>
              </a:rPr>
              <a:t>BINDING OF DRUGS TO RECEPTORS</a:t>
            </a:r>
            <a:br>
              <a:rPr lang="sr-Cyrl-CS" b="1" dirty="0"/>
            </a:br>
            <a:endParaRPr lang="en-US" dirty="0"/>
          </a:p>
        </p:txBody>
      </p:sp>
      <p:sp>
        <p:nvSpPr>
          <p:cNvPr id="12291" name="Content Placeholder 2">
            <a:extLst>
              <a:ext uri="{FF2B5EF4-FFF2-40B4-BE49-F238E27FC236}">
                <a16:creationId xmlns:a16="http://schemas.microsoft.com/office/drawing/2014/main" id="{62E57088-C824-E891-09D7-E68D2988F63B}"/>
              </a:ext>
            </a:extLst>
          </p:cNvPr>
          <p:cNvSpPr>
            <a:spLocks noGrp="1"/>
          </p:cNvSpPr>
          <p:nvPr>
            <p:ph idx="1"/>
          </p:nvPr>
        </p:nvSpPr>
        <p:spPr>
          <a:xfrm>
            <a:off x="1524000" y="1071564"/>
            <a:ext cx="9144000" cy="5786437"/>
          </a:xfrm>
          <a:blipFill dpi="0" rotWithShape="1">
            <a:blip r:embed="rId2">
              <a:alphaModFix amt="53000"/>
            </a:blip>
            <a:srcRect/>
            <a:tile tx="0" ty="0" sx="100000" sy="100000" flip="none" algn="tl"/>
          </a:blipFill>
        </p:spPr>
        <p:txBody>
          <a:bodyPr>
            <a:normAutofit fontScale="85000" lnSpcReduction="20000"/>
          </a:bodyPr>
          <a:lstStyle/>
          <a:p>
            <a:pPr>
              <a:buFontTx/>
              <a:buNone/>
              <a:defRPr/>
            </a:pPr>
            <a:r>
              <a:rPr lang="en" sz="1600" dirty="0"/>
              <a:t>     Binding of the drug to the receptor is most often reversible : </a:t>
            </a:r>
            <a:endParaRPr lang="sr-Latn-CS" sz="1600" dirty="0"/>
          </a:p>
          <a:p>
            <a:pPr>
              <a:buFontTx/>
              <a:buNone/>
              <a:defRPr/>
            </a:pPr>
            <a:endParaRPr lang="sr-Latn-CS" sz="1050" dirty="0"/>
          </a:p>
          <a:p>
            <a:pPr>
              <a:buFontTx/>
              <a:buNone/>
              <a:defRPr/>
            </a:pPr>
            <a:r>
              <a:rPr lang="en" sz="1600" dirty="0"/>
              <a:t>[L]+[R] </a:t>
            </a:r>
            <a:r>
              <a:rPr lang="sr-Latn-RS" sz="1600" dirty="0"/>
              <a:t>                  </a:t>
            </a:r>
            <a:r>
              <a:rPr lang="en" sz="1600" dirty="0"/>
              <a:t>[LR]</a:t>
            </a:r>
          </a:p>
          <a:p>
            <a:pPr>
              <a:buFontTx/>
              <a:buNone/>
              <a:defRPr/>
            </a:pPr>
            <a:r>
              <a:rPr lang="en" sz="1600" dirty="0"/>
              <a:t>     </a:t>
            </a:r>
          </a:p>
          <a:p>
            <a:pPr>
              <a:buFontTx/>
              <a:buNone/>
              <a:defRPr/>
            </a:pPr>
            <a:r>
              <a:rPr lang="en" sz="1600" dirty="0"/>
              <a:t>     Reversible reactions tend to establish chemical equilibrium: the rate of the direct reaction becomes equal to the rate of the reverse reaction. Therefore, </a:t>
            </a:r>
            <a:r>
              <a:rPr lang="en" sz="1600" b="1" dirty="0">
                <a:solidFill>
                  <a:srgbClr val="C00000"/>
                </a:solidFill>
              </a:rPr>
              <a:t>the Law of Mass Effect (Law of Chemical Equilibrium, Guldberg-Wage's Law) </a:t>
            </a:r>
            <a:r>
              <a:rPr lang="en" sz="1600" dirty="0"/>
              <a:t>can be applied to the binding of drugs to receptors , which mathematically formulates the influence of the mass (concentration) of drugs on the establishment of chemical equilibrium: </a:t>
            </a:r>
            <a:r>
              <a:rPr lang="en" sz="1600" i="1" dirty="0"/>
              <a:t>The speed of a chemical reaction is directly proportional to the product of the concentration of the reacting substances </a:t>
            </a:r>
            <a:r>
              <a:rPr lang="en" sz="1600" dirty="0"/>
              <a:t>.</a:t>
            </a:r>
          </a:p>
          <a:p>
            <a:pPr>
              <a:buFontTx/>
              <a:buNone/>
              <a:defRPr/>
            </a:pPr>
            <a:r>
              <a:rPr lang="en" sz="1600" dirty="0"/>
              <a:t>                                       v </a:t>
            </a:r>
            <a:r>
              <a:rPr lang="en" sz="1600" baseline="-25000" dirty="0"/>
              <a:t>1 </a:t>
            </a:r>
            <a:r>
              <a:rPr lang="en" sz="1600" dirty="0"/>
              <a:t>= k </a:t>
            </a:r>
            <a:r>
              <a:rPr lang="en" sz="1600" baseline="-25000" dirty="0"/>
              <a:t>1 </a:t>
            </a:r>
            <a:r>
              <a:rPr lang="en" sz="1600" dirty="0"/>
              <a:t>•[L]•[R]</a:t>
            </a:r>
          </a:p>
          <a:p>
            <a:pPr>
              <a:buFontTx/>
              <a:buNone/>
              <a:defRPr/>
            </a:pPr>
            <a:r>
              <a:rPr lang="en" sz="1600" dirty="0"/>
              <a:t>v </a:t>
            </a:r>
            <a:r>
              <a:rPr lang="en" sz="1600" baseline="-25000" dirty="0"/>
              <a:t>2 </a:t>
            </a:r>
            <a:r>
              <a:rPr lang="en" sz="1600" dirty="0"/>
              <a:t>= k </a:t>
            </a:r>
            <a:r>
              <a:rPr lang="en" sz="1600" baseline="-25000" dirty="0"/>
              <a:t>2 </a:t>
            </a:r>
            <a:r>
              <a:rPr lang="en" sz="1600" dirty="0"/>
              <a:t>•[LR]</a:t>
            </a:r>
          </a:p>
          <a:p>
            <a:pPr>
              <a:buFontTx/>
              <a:buNone/>
              <a:defRPr/>
            </a:pPr>
            <a:r>
              <a:rPr lang="en" sz="1600" dirty="0"/>
              <a:t>     When chemical equilibrium is established:</a:t>
            </a:r>
          </a:p>
          <a:p>
            <a:pPr>
              <a:buFontTx/>
              <a:buNone/>
              <a:defRPr/>
            </a:pPr>
            <a:r>
              <a:rPr lang="en" sz="1600" dirty="0"/>
              <a:t>v </a:t>
            </a:r>
            <a:r>
              <a:rPr lang="en" sz="1600" baseline="-25000" dirty="0"/>
              <a:t>1 </a:t>
            </a:r>
            <a:r>
              <a:rPr lang="en" sz="1600" dirty="0"/>
              <a:t>= v </a:t>
            </a:r>
            <a:r>
              <a:rPr lang="en" sz="1600" baseline="-25000" dirty="0"/>
              <a:t>2</a:t>
            </a:r>
            <a:endParaRPr lang="sr-Cyrl-CS" sz="1600" baseline="-25000" dirty="0"/>
          </a:p>
          <a:p>
            <a:pPr>
              <a:spcBef>
                <a:spcPts val="0"/>
              </a:spcBef>
              <a:buNone/>
              <a:defRPr/>
            </a:pPr>
            <a:r>
              <a:rPr lang="en" sz="1600" dirty="0"/>
              <a:t>k </a:t>
            </a:r>
            <a:r>
              <a:rPr lang="en" sz="1600" baseline="-25000" dirty="0"/>
              <a:t>1 </a:t>
            </a:r>
            <a:r>
              <a:rPr lang="en" sz="1600" dirty="0"/>
              <a:t>•[L]•[R] = k </a:t>
            </a:r>
            <a:r>
              <a:rPr lang="en" sz="1600" baseline="-25000" dirty="0"/>
              <a:t>2 </a:t>
            </a:r>
            <a:r>
              <a:rPr lang="en" sz="1600" dirty="0"/>
              <a:t>•[LR]</a:t>
            </a:r>
            <a:endParaRPr lang="sr-Cyrl-CS" sz="1600" dirty="0"/>
          </a:p>
          <a:p>
            <a:pPr>
              <a:spcBef>
                <a:spcPts val="0"/>
              </a:spcBef>
              <a:buNone/>
              <a:defRPr/>
            </a:pPr>
            <a:endParaRPr lang="sr-Cyrl-CS" sz="700" dirty="0"/>
          </a:p>
          <a:p>
            <a:pPr>
              <a:spcBef>
                <a:spcPts val="0"/>
              </a:spcBef>
              <a:buNone/>
              <a:defRPr/>
            </a:pPr>
            <a:r>
              <a:rPr lang="en" sz="1600" dirty="0"/>
              <a:t>                                                [L]•[R] </a:t>
            </a:r>
            <a:endParaRPr lang="sr-Cyrl-CS" sz="1600" dirty="0"/>
          </a:p>
          <a:p>
            <a:pPr>
              <a:spcBef>
                <a:spcPts val="0"/>
              </a:spcBef>
              <a:buNone/>
              <a:defRPr/>
            </a:pPr>
            <a:endParaRPr lang="en" sz="1600" dirty="0"/>
          </a:p>
          <a:p>
            <a:pPr>
              <a:spcBef>
                <a:spcPts val="0"/>
              </a:spcBef>
              <a:buNone/>
              <a:defRPr/>
            </a:pPr>
            <a:r>
              <a:rPr lang="en" sz="1600" dirty="0"/>
              <a:t>                                                    [LR] </a:t>
            </a:r>
            <a:endParaRPr lang="sr-Cyrl-CS" sz="1600" baseline="-25000" dirty="0"/>
          </a:p>
          <a:p>
            <a:pPr>
              <a:spcBef>
                <a:spcPts val="0"/>
              </a:spcBef>
              <a:buNone/>
              <a:defRPr/>
            </a:pPr>
            <a:endParaRPr lang="sr-Cyrl-CS" sz="1600" dirty="0"/>
          </a:p>
          <a:p>
            <a:pPr>
              <a:spcBef>
                <a:spcPts val="0"/>
              </a:spcBef>
              <a:buNone/>
              <a:defRPr/>
            </a:pPr>
            <a:r>
              <a:rPr lang="en" sz="1600" dirty="0"/>
              <a:t>In other words, the ratio (quotient) of the product of the concentration of the drug and the receptor and the concentration of the drug-receptor complex tends to remain unchanged, so that an increase in the concentration of the drug and/or receptor leads to an increase in the concentration of the drug-receptor complex.</a:t>
            </a:r>
          </a:p>
          <a:p>
            <a:pPr>
              <a:buFontTx/>
              <a:buNone/>
              <a:defRPr/>
            </a:pPr>
            <a:r>
              <a:rPr lang="en" sz="1600" dirty="0"/>
              <a:t>          </a:t>
            </a:r>
          </a:p>
          <a:p>
            <a:pPr>
              <a:buFontTx/>
              <a:buNone/>
              <a:defRPr/>
            </a:pPr>
            <a:r>
              <a:rPr lang="en" sz="1600" dirty="0"/>
              <a:t>   </a:t>
            </a:r>
          </a:p>
          <a:p>
            <a:pPr>
              <a:buFontTx/>
              <a:buNone/>
              <a:defRPr/>
            </a:pPr>
            <a:r>
              <a:rPr lang="en" sz="1600" b="1" dirty="0"/>
              <a:t>   </a:t>
            </a:r>
          </a:p>
          <a:p>
            <a:pPr>
              <a:buFontTx/>
              <a:buNone/>
              <a:defRPr/>
            </a:pPr>
            <a:r>
              <a:rPr lang="en" sz="1600" dirty="0"/>
              <a:t>   </a:t>
            </a:r>
          </a:p>
          <a:p>
            <a:pPr>
              <a:buFontTx/>
              <a:buNone/>
              <a:defRPr/>
            </a:pPr>
            <a:r>
              <a:rPr lang="en" sz="1600" dirty="0"/>
              <a:t>   </a:t>
            </a:r>
            <a:endParaRPr lang="en-US" sz="1600" dirty="0"/>
          </a:p>
        </p:txBody>
      </p:sp>
      <p:sp>
        <p:nvSpPr>
          <p:cNvPr id="12292" name="Freeform 53">
            <a:extLst>
              <a:ext uri="{FF2B5EF4-FFF2-40B4-BE49-F238E27FC236}">
                <a16:creationId xmlns:a16="http://schemas.microsoft.com/office/drawing/2014/main" id="{0E41DC22-0039-47E0-4F4C-A188069DEB8A}"/>
              </a:ext>
            </a:extLst>
          </p:cNvPr>
          <p:cNvSpPr>
            <a:spLocks noChangeArrowheads="1"/>
          </p:cNvSpPr>
          <p:nvPr/>
        </p:nvSpPr>
        <p:spPr bwMode="auto">
          <a:xfrm>
            <a:off x="3021013" y="4260851"/>
            <a:ext cx="971550" cy="1166813"/>
          </a:xfrm>
          <a:custGeom>
            <a:avLst/>
            <a:gdLst>
              <a:gd name="T0" fmla="*/ 0 w 972589"/>
              <a:gd name="T1" fmla="*/ 1144519 h 1167939"/>
              <a:gd name="T2" fmla="*/ 268232 w 972589"/>
              <a:gd name="T3" fmla="*/ 997887 h 1167939"/>
              <a:gd name="T4" fmla="*/ 447052 w 972589"/>
              <a:gd name="T5" fmla="*/ 346208 h 1167939"/>
              <a:gd name="T6" fmla="*/ 699028 w 972589"/>
              <a:gd name="T7" fmla="*/ 52950 h 1167939"/>
              <a:gd name="T8" fmla="*/ 951002 w 972589"/>
              <a:gd name="T9" fmla="*/ 28507 h 1167939"/>
              <a:gd name="T10" fmla="*/ 0 60000 65536"/>
              <a:gd name="T11" fmla="*/ 0 60000 65536"/>
              <a:gd name="T12" fmla="*/ 0 60000 65536"/>
              <a:gd name="T13" fmla="*/ 0 60000 65536"/>
              <a:gd name="T14" fmla="*/ 0 60000 65536"/>
              <a:gd name="T15" fmla="*/ 0 w 972589"/>
              <a:gd name="T16" fmla="*/ 0 h 1167939"/>
              <a:gd name="T17" fmla="*/ 972589 w 972589"/>
              <a:gd name="T18" fmla="*/ 1167939 h 1167939"/>
            </a:gdLst>
            <a:ahLst/>
            <a:cxnLst>
              <a:cxn ang="T10">
                <a:pos x="T0" y="T1"/>
              </a:cxn>
              <a:cxn ang="T11">
                <a:pos x="T2" y="T3"/>
              </a:cxn>
              <a:cxn ang="T12">
                <a:pos x="T4" y="T5"/>
              </a:cxn>
              <a:cxn ang="T13">
                <a:pos x="T6" y="T7"/>
              </a:cxn>
              <a:cxn ang="T14">
                <a:pos x="T8" y="T9"/>
              </a:cxn>
            </a:cxnLst>
            <a:rect l="T15" t="T16" r="T17" b="T18"/>
            <a:pathLst>
              <a:path w="972589" h="1167939">
                <a:moveTo>
                  <a:pt x="0" y="1167939"/>
                </a:moveTo>
                <a:cubicBezTo>
                  <a:pt x="99060" y="1161012"/>
                  <a:pt x="198120" y="1154085"/>
                  <a:pt x="274320" y="1018310"/>
                </a:cubicBezTo>
                <a:cubicBezTo>
                  <a:pt x="350520" y="882536"/>
                  <a:pt x="383771" y="514005"/>
                  <a:pt x="457200" y="353292"/>
                </a:cubicBezTo>
                <a:cubicBezTo>
                  <a:pt x="530629" y="192579"/>
                  <a:pt x="628996" y="108066"/>
                  <a:pt x="714894" y="54033"/>
                </a:cubicBezTo>
                <a:cubicBezTo>
                  <a:pt x="800792" y="0"/>
                  <a:pt x="886690" y="14547"/>
                  <a:pt x="972589" y="29095"/>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12293" name="Freeform 74">
            <a:extLst>
              <a:ext uri="{FF2B5EF4-FFF2-40B4-BE49-F238E27FC236}">
                <a16:creationId xmlns:a16="http://schemas.microsoft.com/office/drawing/2014/main" id="{D0DD31C9-683A-253A-3F5E-3F6EF2F627F3}"/>
              </a:ext>
            </a:extLst>
          </p:cNvPr>
          <p:cNvSpPr>
            <a:spLocks noChangeArrowheads="1"/>
          </p:cNvSpPr>
          <p:nvPr/>
        </p:nvSpPr>
        <p:spPr bwMode="auto">
          <a:xfrm>
            <a:off x="3022601" y="4600575"/>
            <a:ext cx="1223963" cy="819150"/>
          </a:xfrm>
          <a:custGeom>
            <a:avLst/>
            <a:gdLst>
              <a:gd name="T0" fmla="*/ 0 w 1259576"/>
              <a:gd name="T1" fmla="*/ 578146 h 832907"/>
              <a:gd name="T2" fmla="*/ 280641 w 1259576"/>
              <a:gd name="T3" fmla="*/ 473454 h 832907"/>
              <a:gd name="T4" fmla="*/ 470049 w 1259576"/>
              <a:gd name="T5" fmla="*/ 231890 h 832907"/>
              <a:gd name="T6" fmla="*/ 0 60000 65536"/>
              <a:gd name="T7" fmla="*/ 0 60000 65536"/>
              <a:gd name="T8" fmla="*/ 0 60000 65536"/>
              <a:gd name="T9" fmla="*/ 0 w 1259576"/>
              <a:gd name="T10" fmla="*/ 0 h 832907"/>
              <a:gd name="T11" fmla="*/ 1259576 w 1259576"/>
              <a:gd name="T12" fmla="*/ 832907 h 832907"/>
            </a:gdLst>
            <a:ahLst/>
            <a:cxnLst>
              <a:cxn ang="T6">
                <a:pos x="T0" y="T1"/>
              </a:cxn>
              <a:cxn ang="T7">
                <a:pos x="T2" y="T3"/>
              </a:cxn>
              <a:cxn ang="T8">
                <a:pos x="T4" y="T5"/>
              </a:cxn>
            </a:cxnLst>
            <a:rect l="T9" t="T10" r="T11" b="T12"/>
            <a:pathLst>
              <a:path w="1259576" h="832907">
                <a:moveTo>
                  <a:pt x="0" y="832907"/>
                </a:moveTo>
                <a:cubicBezTo>
                  <a:pt x="196392" y="817196"/>
                  <a:pt x="380537" y="765218"/>
                  <a:pt x="527901" y="682079"/>
                </a:cubicBezTo>
                <a:cubicBezTo>
                  <a:pt x="675265" y="598940"/>
                  <a:pt x="1259576" y="0"/>
                  <a:pt x="884184" y="334073"/>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cxnSp>
        <p:nvCxnSpPr>
          <p:cNvPr id="29" name="Straight Connector 28">
            <a:extLst>
              <a:ext uri="{FF2B5EF4-FFF2-40B4-BE49-F238E27FC236}">
                <a16:creationId xmlns:a16="http://schemas.microsoft.com/office/drawing/2014/main" id="{00840063-F3B7-F823-34E2-B6A80FC1A012}"/>
              </a:ext>
            </a:extLst>
          </p:cNvPr>
          <p:cNvCxnSpPr/>
          <p:nvPr/>
        </p:nvCxnSpPr>
        <p:spPr bwMode="auto">
          <a:xfrm>
            <a:off x="3461996" y="4428331"/>
            <a:ext cx="714375" cy="1588"/>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42" name="TextBox 41">
            <a:extLst>
              <a:ext uri="{FF2B5EF4-FFF2-40B4-BE49-F238E27FC236}">
                <a16:creationId xmlns:a16="http://schemas.microsoft.com/office/drawing/2014/main" id="{C2639390-112F-10E8-BF2C-CDD79C17536E}"/>
              </a:ext>
            </a:extLst>
          </p:cNvPr>
          <p:cNvSpPr txBox="1"/>
          <p:nvPr/>
        </p:nvSpPr>
        <p:spPr>
          <a:xfrm>
            <a:off x="4226718" y="4263347"/>
            <a:ext cx="381000" cy="338138"/>
          </a:xfrm>
          <a:prstGeom prst="rect">
            <a:avLst/>
          </a:prstGeom>
          <a:noFill/>
          <a:ln>
            <a:noFill/>
          </a:ln>
        </p:spPr>
        <p:txBody>
          <a:bodyPr>
            <a:spAutoFit/>
          </a:bodyPr>
          <a:lstStyle/>
          <a:p>
            <a:pPr>
              <a:buFontTx/>
              <a:buNone/>
              <a:defRPr/>
            </a:pPr>
            <a:r>
              <a:rPr lang="en" sz="1600" dirty="0"/>
              <a:t>=</a:t>
            </a:r>
            <a:endParaRPr lang="en-US" sz="1600" dirty="0"/>
          </a:p>
        </p:txBody>
      </p:sp>
      <p:sp>
        <p:nvSpPr>
          <p:cNvPr id="43" name="TextBox 42">
            <a:extLst>
              <a:ext uri="{FF2B5EF4-FFF2-40B4-BE49-F238E27FC236}">
                <a16:creationId xmlns:a16="http://schemas.microsoft.com/office/drawing/2014/main" id="{CCEF58C4-99B4-CA3E-6137-368B18365148}"/>
              </a:ext>
            </a:extLst>
          </p:cNvPr>
          <p:cNvSpPr txBox="1"/>
          <p:nvPr/>
        </p:nvSpPr>
        <p:spPr>
          <a:xfrm>
            <a:off x="4433546" y="4269695"/>
            <a:ext cx="3214688" cy="338138"/>
          </a:xfrm>
          <a:prstGeom prst="rect">
            <a:avLst/>
          </a:prstGeom>
          <a:noFill/>
          <a:ln>
            <a:noFill/>
          </a:ln>
        </p:spPr>
        <p:txBody>
          <a:bodyPr>
            <a:spAutoFit/>
          </a:bodyPr>
          <a:lstStyle/>
          <a:p>
            <a:pPr>
              <a:buFontTx/>
              <a:buNone/>
              <a:defRPr/>
            </a:pPr>
            <a:r>
              <a:rPr lang="en" sz="1600" dirty="0"/>
              <a:t>Kd </a:t>
            </a:r>
            <a:r>
              <a:rPr lang="en" sz="1400" dirty="0"/>
              <a:t>( dissociation constant)</a:t>
            </a:r>
            <a:endParaRPr lang="en-US" sz="1400" dirty="0"/>
          </a:p>
        </p:txBody>
      </p:sp>
      <p:cxnSp>
        <p:nvCxnSpPr>
          <p:cNvPr id="52" name="Straight Arrow Connector 51">
            <a:extLst>
              <a:ext uri="{FF2B5EF4-FFF2-40B4-BE49-F238E27FC236}">
                <a16:creationId xmlns:a16="http://schemas.microsoft.com/office/drawing/2014/main" id="{3C7C5216-6F8B-1CF7-70DE-0907751C0DC1}"/>
              </a:ext>
            </a:extLst>
          </p:cNvPr>
          <p:cNvCxnSpPr/>
          <p:nvPr/>
        </p:nvCxnSpPr>
        <p:spPr bwMode="auto">
          <a:xfrm>
            <a:off x="2319339" y="1583532"/>
            <a:ext cx="500063" cy="1588"/>
          </a:xfrm>
          <a:prstGeom prst="straightConnector1">
            <a:avLst/>
          </a:prstGeom>
          <a:ln>
            <a:headEnd type="none" w="med" len="med"/>
            <a:tailEnd type="arrow"/>
          </a:ln>
        </p:spPr>
        <p:style>
          <a:lnRef idx="1">
            <a:schemeClr val="dk1"/>
          </a:lnRef>
          <a:fillRef idx="0">
            <a:schemeClr val="dk1"/>
          </a:fillRef>
          <a:effectRef idx="0">
            <a:schemeClr val="dk1"/>
          </a:effectRef>
          <a:fontRef idx="minor">
            <a:schemeClr val="tx1"/>
          </a:fontRef>
        </p:style>
      </p:cxnSp>
      <p:cxnSp>
        <p:nvCxnSpPr>
          <p:cNvPr id="54" name="Straight Arrow Connector 53">
            <a:extLst>
              <a:ext uri="{FF2B5EF4-FFF2-40B4-BE49-F238E27FC236}">
                <a16:creationId xmlns:a16="http://schemas.microsoft.com/office/drawing/2014/main" id="{0969A5F0-7EDD-0A1D-9052-3595AA2128E0}"/>
              </a:ext>
            </a:extLst>
          </p:cNvPr>
          <p:cNvCxnSpPr/>
          <p:nvPr/>
        </p:nvCxnSpPr>
        <p:spPr bwMode="auto">
          <a:xfrm rot="10800000">
            <a:off x="2319339" y="1714500"/>
            <a:ext cx="500063" cy="1587"/>
          </a:xfrm>
          <a:prstGeom prst="straightConnector1">
            <a:avLst/>
          </a:prstGeom>
          <a:ln>
            <a:headEnd type="none" w="med" len="med"/>
            <a:tailEnd type="arrow"/>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4024D7ED-1C12-9849-407D-572EB399B66A}"/>
              </a:ext>
            </a:extLst>
          </p:cNvPr>
          <p:cNvSpPr>
            <a:spLocks noGrp="1"/>
          </p:cNvSpPr>
          <p:nvPr>
            <p:ph type="title"/>
          </p:nvPr>
        </p:nvSpPr>
        <p:spPr>
          <a:xfrm>
            <a:off x="1524000" y="1"/>
            <a:ext cx="9144000" cy="1096963"/>
          </a:xfrm>
          <a:blipFill dpi="0" rotWithShape="1">
            <a:blip r:embed="rId2">
              <a:alphaModFix amt="50000"/>
            </a:blip>
            <a:srcRect/>
            <a:tile tx="0" ty="0" sx="100000" sy="100000" flip="none" algn="tl"/>
          </a:blipFill>
        </p:spPr>
        <p:txBody>
          <a:bodyPr>
            <a:normAutofit fontScale="90000"/>
          </a:bodyPr>
          <a:lstStyle/>
          <a:p>
            <a:pPr>
              <a:defRPr/>
            </a:pPr>
            <a:br>
              <a:rPr lang="sr-Cyrl-CS" sz="3200" b="1"/>
            </a:br>
            <a:br>
              <a:rPr lang="sr-Cyrl-CS" sz="3200" b="1"/>
            </a:br>
            <a:r>
              <a:rPr lang="en" sz="2000" b="1">
                <a:solidFill>
                  <a:schemeClr val="accent6">
                    <a:lumMod val="75000"/>
                  </a:schemeClr>
                </a:solidFill>
              </a:rPr>
              <a:t>INFLUENCE OF DRUG CONCENTRATION ON THE DEGREE OF BINDING TO RECEPTORS</a:t>
            </a:r>
            <a:br>
              <a:rPr lang="sr-Cyrl-CS" b="1"/>
            </a:br>
            <a:endParaRPr lang="en-US"/>
          </a:p>
        </p:txBody>
      </p:sp>
      <p:sp>
        <p:nvSpPr>
          <p:cNvPr id="12291" name="Content Placeholder 2">
            <a:extLst>
              <a:ext uri="{FF2B5EF4-FFF2-40B4-BE49-F238E27FC236}">
                <a16:creationId xmlns:a16="http://schemas.microsoft.com/office/drawing/2014/main" id="{7821C3D4-4D8F-1F0A-7790-2DE5268EF5B1}"/>
              </a:ext>
            </a:extLst>
          </p:cNvPr>
          <p:cNvSpPr>
            <a:spLocks noGrp="1"/>
          </p:cNvSpPr>
          <p:nvPr>
            <p:ph idx="1"/>
          </p:nvPr>
        </p:nvSpPr>
        <p:spPr>
          <a:xfrm>
            <a:off x="1524000" y="1071564"/>
            <a:ext cx="9144000" cy="5786437"/>
          </a:xfrm>
          <a:blipFill dpi="0" rotWithShape="1">
            <a:blip r:embed="rId2">
              <a:alphaModFix amt="53000"/>
            </a:blip>
            <a:srcRect/>
            <a:tile tx="0" ty="0" sx="100000" sy="100000" flip="none" algn="tl"/>
          </a:blipFill>
        </p:spPr>
        <p:txBody>
          <a:bodyPr/>
          <a:lstStyle/>
          <a:p>
            <a:pPr>
              <a:buFontTx/>
              <a:buNone/>
              <a:defRPr/>
            </a:pPr>
            <a:r>
              <a:rPr lang="en" sz="1600"/>
              <a:t>    </a:t>
            </a:r>
          </a:p>
          <a:p>
            <a:pPr>
              <a:buFontTx/>
              <a:buNone/>
              <a:defRPr/>
            </a:pPr>
            <a:endParaRPr lang="sr-Latn-CS" sz="1050"/>
          </a:p>
          <a:p>
            <a:pPr>
              <a:buFontTx/>
              <a:buNone/>
              <a:defRPr/>
            </a:pPr>
            <a:r>
              <a:rPr lang="en" sz="1600"/>
              <a:t>       In controlled (in vitro) conditions, radioactive ligands are used, so that the relationship between the concentration of the ligand and the percentage of occupied receptors can be represented mathematically precisely. A hyperbola is obtained:                                                         </a:t>
            </a:r>
          </a:p>
          <a:p>
            <a:pPr>
              <a:buFontTx/>
              <a:buNone/>
              <a:defRPr/>
            </a:pPr>
            <a:r>
              <a:rPr lang="en" sz="1600"/>
              <a:t>   </a:t>
            </a:r>
          </a:p>
          <a:p>
            <a:pPr>
              <a:buFontTx/>
              <a:buNone/>
              <a:defRPr/>
            </a:pPr>
            <a:r>
              <a:rPr lang="en" sz="1600"/>
              <a:t>                                                                </a:t>
            </a:r>
          </a:p>
          <a:p>
            <a:pPr>
              <a:buFontTx/>
              <a:buNone/>
              <a:defRPr/>
            </a:pPr>
            <a:r>
              <a:rPr lang="en" sz="1600"/>
              <a:t>     </a:t>
            </a:r>
            <a:endParaRPr lang="sr-Cyrl-CS" sz="1600"/>
          </a:p>
          <a:p>
            <a:pPr>
              <a:buFontTx/>
              <a:buNone/>
              <a:defRPr/>
            </a:pPr>
            <a:r>
              <a:rPr lang="en" sz="1600"/>
              <a:t>    </a:t>
            </a:r>
            <a:endParaRPr lang="sr-Cyrl-CS" sz="1600"/>
          </a:p>
          <a:p>
            <a:pPr>
              <a:spcBef>
                <a:spcPts val="0"/>
              </a:spcBef>
              <a:buNone/>
              <a:defRPr/>
            </a:pPr>
            <a:r>
              <a:rPr lang="en" sz="1600"/>
              <a:t>    </a:t>
            </a:r>
          </a:p>
          <a:p>
            <a:pPr>
              <a:buFontTx/>
              <a:buNone/>
              <a:defRPr/>
            </a:pPr>
            <a:r>
              <a:rPr lang="en" sz="1600"/>
              <a:t>          </a:t>
            </a:r>
          </a:p>
          <a:p>
            <a:pPr>
              <a:buFontTx/>
              <a:buNone/>
              <a:defRPr/>
            </a:pPr>
            <a:r>
              <a:rPr lang="en" sz="1600"/>
              <a:t>   </a:t>
            </a:r>
          </a:p>
          <a:p>
            <a:pPr>
              <a:buFontTx/>
              <a:buNone/>
              <a:defRPr/>
            </a:pPr>
            <a:r>
              <a:rPr lang="en" sz="1600" b="1"/>
              <a:t>   </a:t>
            </a:r>
            <a:r>
              <a:rPr lang="en" sz="1800"/>
              <a:t>Kd </a:t>
            </a:r>
            <a:r>
              <a:rPr lang="en" sz="1600"/>
              <a:t>( dissociation constant) represents the concentration of the ligand at which 50% of the available receptors came into contact with the ligand.</a:t>
            </a:r>
            <a:endParaRPr lang="en-US" sz="1600"/>
          </a:p>
          <a:p>
            <a:pPr>
              <a:buFontTx/>
              <a:buNone/>
              <a:defRPr/>
            </a:pPr>
            <a:endParaRPr lang="sr-Cyrl-CS" sz="1600" b="1"/>
          </a:p>
          <a:p>
            <a:pPr>
              <a:buFontTx/>
              <a:buNone/>
              <a:defRPr/>
            </a:pPr>
            <a:r>
              <a:rPr lang="en" sz="1600"/>
              <a:t>   </a:t>
            </a:r>
          </a:p>
          <a:p>
            <a:pPr>
              <a:buFontTx/>
              <a:buNone/>
              <a:defRPr/>
            </a:pPr>
            <a:r>
              <a:rPr lang="en" sz="1600"/>
              <a:t>   </a:t>
            </a:r>
            <a:endParaRPr lang="en-US" sz="1600"/>
          </a:p>
        </p:txBody>
      </p:sp>
      <p:cxnSp>
        <p:nvCxnSpPr>
          <p:cNvPr id="13316" name="Straight Arrow Connector 7">
            <a:extLst>
              <a:ext uri="{FF2B5EF4-FFF2-40B4-BE49-F238E27FC236}">
                <a16:creationId xmlns:a16="http://schemas.microsoft.com/office/drawing/2014/main" id="{CCA6B9C6-DC50-3976-AF98-54760D8A6E9C}"/>
              </a:ext>
            </a:extLst>
          </p:cNvPr>
          <p:cNvCxnSpPr>
            <a:cxnSpLocks noChangeShapeType="1"/>
          </p:cNvCxnSpPr>
          <p:nvPr/>
        </p:nvCxnSpPr>
        <p:spPr bwMode="auto">
          <a:xfrm>
            <a:off x="3095626" y="4000500"/>
            <a:ext cx="2428875" cy="0"/>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3317" name="Straight Arrow Connector 9">
            <a:extLst>
              <a:ext uri="{FF2B5EF4-FFF2-40B4-BE49-F238E27FC236}">
                <a16:creationId xmlns:a16="http://schemas.microsoft.com/office/drawing/2014/main" id="{7CEEE7B5-5958-79CA-29E0-CEBDB5366E54}"/>
              </a:ext>
            </a:extLst>
          </p:cNvPr>
          <p:cNvCxnSpPr>
            <a:cxnSpLocks noChangeShapeType="1"/>
          </p:cNvCxnSpPr>
          <p:nvPr/>
        </p:nvCxnSpPr>
        <p:spPr bwMode="auto">
          <a:xfrm rot="5400000" flipH="1" flipV="1">
            <a:off x="2381250" y="3286125"/>
            <a:ext cx="1430338" cy="1588"/>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13318" name="Freeform 48">
            <a:extLst>
              <a:ext uri="{FF2B5EF4-FFF2-40B4-BE49-F238E27FC236}">
                <a16:creationId xmlns:a16="http://schemas.microsoft.com/office/drawing/2014/main" id="{43B2DB73-BBDA-D62B-702C-A85E31CB592A}"/>
              </a:ext>
            </a:extLst>
          </p:cNvPr>
          <p:cNvSpPr>
            <a:spLocks noChangeArrowheads="1"/>
          </p:cNvSpPr>
          <p:nvPr/>
        </p:nvSpPr>
        <p:spPr bwMode="auto">
          <a:xfrm>
            <a:off x="3095625" y="2857500"/>
            <a:ext cx="2357438" cy="1143000"/>
          </a:xfrm>
          <a:custGeom>
            <a:avLst/>
            <a:gdLst>
              <a:gd name="T0" fmla="*/ 0 w 1376314"/>
              <a:gd name="T1" fmla="*/ 1322738 h 1062087"/>
              <a:gd name="T2" fmla="*/ 1374691 w 1376314"/>
              <a:gd name="T3" fmla="*/ 360027 h 1062087"/>
              <a:gd name="T4" fmla="*/ 3649897 w 1376314"/>
              <a:gd name="T5" fmla="*/ 54790 h 1062087"/>
              <a:gd name="T6" fmla="*/ 6920639 w 1376314"/>
              <a:gd name="T7" fmla="*/ 31313 h 1062087"/>
              <a:gd name="T8" fmla="*/ 0 60000 65536"/>
              <a:gd name="T9" fmla="*/ 0 60000 65536"/>
              <a:gd name="T10" fmla="*/ 0 60000 65536"/>
              <a:gd name="T11" fmla="*/ 0 60000 65536"/>
              <a:gd name="T12" fmla="*/ 0 w 1376314"/>
              <a:gd name="T13" fmla="*/ 0 h 1062087"/>
              <a:gd name="T14" fmla="*/ 1376314 w 1376314"/>
              <a:gd name="T15" fmla="*/ 1062087 h 1062087"/>
            </a:gdLst>
            <a:ahLst/>
            <a:cxnLst>
              <a:cxn ang="T8">
                <a:pos x="T0" y="T1"/>
              </a:cxn>
              <a:cxn ang="T9">
                <a:pos x="T2" y="T3"/>
              </a:cxn>
              <a:cxn ang="T10">
                <a:pos x="T4" y="T5"/>
              </a:cxn>
              <a:cxn ang="T11">
                <a:pos x="T6" y="T7"/>
              </a:cxn>
            </a:cxnLst>
            <a:rect l="T12" t="T13" r="T14" b="T15"/>
            <a:pathLst>
              <a:path w="1376314" h="1062087">
                <a:moveTo>
                  <a:pt x="0" y="1062087"/>
                </a:moveTo>
                <a:cubicBezTo>
                  <a:pt x="76200" y="760429"/>
                  <a:pt x="152401" y="458771"/>
                  <a:pt x="273378" y="289089"/>
                </a:cubicBezTo>
                <a:cubicBezTo>
                  <a:pt x="394355" y="119407"/>
                  <a:pt x="542041" y="87984"/>
                  <a:pt x="725864" y="43992"/>
                </a:cubicBezTo>
                <a:cubicBezTo>
                  <a:pt x="909687" y="0"/>
                  <a:pt x="1143000" y="12569"/>
                  <a:pt x="1376314" y="25139"/>
                </a:cubicBezTo>
              </a:path>
            </a:pathLst>
          </a:custGeom>
          <a:noFill/>
          <a:ln w="9525"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13319" name="Freeform 20">
            <a:extLst>
              <a:ext uri="{FF2B5EF4-FFF2-40B4-BE49-F238E27FC236}">
                <a16:creationId xmlns:a16="http://schemas.microsoft.com/office/drawing/2014/main" id="{B21412CB-B7F6-7358-EA54-3282DE7AE8A1}"/>
              </a:ext>
            </a:extLst>
          </p:cNvPr>
          <p:cNvSpPr>
            <a:spLocks noChangeArrowheads="1"/>
          </p:cNvSpPr>
          <p:nvPr/>
        </p:nvSpPr>
        <p:spPr bwMode="auto">
          <a:xfrm>
            <a:off x="3098801" y="3286125"/>
            <a:ext cx="854075" cy="711200"/>
          </a:xfrm>
          <a:custGeom>
            <a:avLst/>
            <a:gdLst>
              <a:gd name="T0" fmla="*/ 0 w 245097"/>
              <a:gd name="T1" fmla="*/ 3715334 h 311085"/>
              <a:gd name="T2" fmla="*/ 5986714 w 245097"/>
              <a:gd name="T3" fmla="*/ 1351032 h 311085"/>
              <a:gd name="T4" fmla="*/ 5986714 w 245097"/>
              <a:gd name="T5" fmla="*/ 1351032 h 311085"/>
              <a:gd name="T6" fmla="*/ 10376975 w 245097"/>
              <a:gd name="T7" fmla="*/ 0 h 311085"/>
              <a:gd name="T8" fmla="*/ 0 60000 65536"/>
              <a:gd name="T9" fmla="*/ 0 60000 65536"/>
              <a:gd name="T10" fmla="*/ 0 60000 65536"/>
              <a:gd name="T11" fmla="*/ 0 60000 65536"/>
              <a:gd name="T12" fmla="*/ 0 w 245097"/>
              <a:gd name="T13" fmla="*/ 0 h 311085"/>
              <a:gd name="T14" fmla="*/ 245097 w 245097"/>
              <a:gd name="T15" fmla="*/ 311085 h 311085"/>
            </a:gdLst>
            <a:ahLst/>
            <a:cxnLst>
              <a:cxn ang="T8">
                <a:pos x="T0" y="T1"/>
              </a:cxn>
              <a:cxn ang="T9">
                <a:pos x="T2" y="T3"/>
              </a:cxn>
              <a:cxn ang="T10">
                <a:pos x="T4" y="T5"/>
              </a:cxn>
              <a:cxn ang="T11">
                <a:pos x="T6" y="T7"/>
              </a:cxn>
            </a:cxnLst>
            <a:rect l="T12" t="T13" r="T14" b="T15"/>
            <a:pathLst>
              <a:path w="245097" h="311085">
                <a:moveTo>
                  <a:pt x="0" y="311085"/>
                </a:moveTo>
                <a:lnTo>
                  <a:pt x="141402" y="113122"/>
                </a:lnTo>
                <a:lnTo>
                  <a:pt x="2450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cxnSp>
        <p:nvCxnSpPr>
          <p:cNvPr id="22" name="Straight Connector 21">
            <a:extLst>
              <a:ext uri="{FF2B5EF4-FFF2-40B4-BE49-F238E27FC236}">
                <a16:creationId xmlns:a16="http://schemas.microsoft.com/office/drawing/2014/main" id="{24C7E4EE-05CA-9AC3-CC6F-A0E3BDCCDDE2}"/>
              </a:ext>
            </a:extLst>
          </p:cNvPr>
          <p:cNvCxnSpPr/>
          <p:nvPr/>
        </p:nvCxnSpPr>
        <p:spPr bwMode="auto">
          <a:xfrm>
            <a:off x="3095626" y="2857500"/>
            <a:ext cx="2500313" cy="1588"/>
          </a:xfrm>
          <a:prstGeom prst="line">
            <a:avLst/>
          </a:prstGeom>
          <a:noFill/>
          <a:ln w="9525" cap="flat" cmpd="sng" algn="ctr">
            <a:solidFill>
              <a:schemeClr val="bg1">
                <a:lumMod val="50000"/>
              </a:schemeClr>
            </a:solidFill>
            <a:prstDash val="lgDash"/>
            <a:round/>
            <a:headEnd type="none" w="med" len="med"/>
            <a:tailEnd type="none" w="med" len="med"/>
          </a:ln>
          <a:effectLst/>
        </p:spPr>
      </p:cxnSp>
      <p:cxnSp>
        <p:nvCxnSpPr>
          <p:cNvPr id="23" name="Straight Connector 22">
            <a:extLst>
              <a:ext uri="{FF2B5EF4-FFF2-40B4-BE49-F238E27FC236}">
                <a16:creationId xmlns:a16="http://schemas.microsoft.com/office/drawing/2014/main" id="{7EE617E3-3171-9234-C67B-B338E9C9184F}"/>
              </a:ext>
            </a:extLst>
          </p:cNvPr>
          <p:cNvCxnSpPr/>
          <p:nvPr/>
        </p:nvCxnSpPr>
        <p:spPr bwMode="auto">
          <a:xfrm>
            <a:off x="3095626" y="3429000"/>
            <a:ext cx="2428875" cy="1588"/>
          </a:xfrm>
          <a:prstGeom prst="line">
            <a:avLst/>
          </a:prstGeom>
          <a:noFill/>
          <a:ln w="9525" cap="flat" cmpd="sng" algn="ctr">
            <a:solidFill>
              <a:schemeClr val="bg1">
                <a:lumMod val="50000"/>
              </a:schemeClr>
            </a:solidFill>
            <a:prstDash val="lgDash"/>
            <a:round/>
            <a:headEnd type="none" w="med" len="med"/>
            <a:tailEnd type="none" w="med" len="med"/>
          </a:ln>
          <a:effectLst/>
        </p:spPr>
      </p:cxnSp>
      <p:cxnSp>
        <p:nvCxnSpPr>
          <p:cNvPr id="26" name="Straight Connector 25">
            <a:extLst>
              <a:ext uri="{FF2B5EF4-FFF2-40B4-BE49-F238E27FC236}">
                <a16:creationId xmlns:a16="http://schemas.microsoft.com/office/drawing/2014/main" id="{73E7E54D-7069-94F0-A551-EED508EA52AD}"/>
              </a:ext>
            </a:extLst>
          </p:cNvPr>
          <p:cNvCxnSpPr/>
          <p:nvPr/>
        </p:nvCxnSpPr>
        <p:spPr bwMode="auto">
          <a:xfrm rot="16200000" flipH="1">
            <a:off x="3078163" y="3714750"/>
            <a:ext cx="571500" cy="0"/>
          </a:xfrm>
          <a:prstGeom prst="line">
            <a:avLst/>
          </a:prstGeom>
          <a:noFill/>
          <a:ln w="9525" cap="flat" cmpd="sng" algn="ctr">
            <a:solidFill>
              <a:schemeClr val="bg1">
                <a:lumMod val="65000"/>
              </a:schemeClr>
            </a:solidFill>
            <a:prstDash val="lgDash"/>
            <a:round/>
            <a:headEnd type="none" w="med" len="med"/>
            <a:tailEnd type="none" w="med" len="med"/>
          </a:ln>
          <a:effectLst/>
        </p:spPr>
      </p:cxnSp>
      <p:sp>
        <p:nvSpPr>
          <p:cNvPr id="28" name="TextBox 27">
            <a:extLst>
              <a:ext uri="{FF2B5EF4-FFF2-40B4-BE49-F238E27FC236}">
                <a16:creationId xmlns:a16="http://schemas.microsoft.com/office/drawing/2014/main" id="{D38F9FD0-F414-A9D0-2AA6-76C0A60B5AF0}"/>
              </a:ext>
            </a:extLst>
          </p:cNvPr>
          <p:cNvSpPr txBox="1"/>
          <p:nvPr/>
        </p:nvSpPr>
        <p:spPr>
          <a:xfrm>
            <a:off x="2809875" y="3292476"/>
            <a:ext cx="357188" cy="246063"/>
          </a:xfrm>
          <a:prstGeom prst="rect">
            <a:avLst/>
          </a:prstGeom>
          <a:noFill/>
          <a:ln>
            <a:noFill/>
          </a:ln>
        </p:spPr>
        <p:txBody>
          <a:bodyPr>
            <a:spAutoFit/>
          </a:bodyPr>
          <a:lstStyle/>
          <a:p>
            <a:pPr>
              <a:buFontTx/>
              <a:buNone/>
              <a:defRPr/>
            </a:pPr>
            <a:r>
              <a:rPr lang="en" sz="1000"/>
              <a:t>50</a:t>
            </a:r>
            <a:endParaRPr lang="en-US" sz="1000"/>
          </a:p>
        </p:txBody>
      </p:sp>
      <p:sp>
        <p:nvSpPr>
          <p:cNvPr id="30" name="TextBox 29">
            <a:extLst>
              <a:ext uri="{FF2B5EF4-FFF2-40B4-BE49-F238E27FC236}">
                <a16:creationId xmlns:a16="http://schemas.microsoft.com/office/drawing/2014/main" id="{10D82F12-5D2B-3E37-05FE-9DB83CAFE25E}"/>
              </a:ext>
            </a:extLst>
          </p:cNvPr>
          <p:cNvSpPr txBox="1"/>
          <p:nvPr/>
        </p:nvSpPr>
        <p:spPr>
          <a:xfrm>
            <a:off x="2738439" y="2714626"/>
            <a:ext cx="428625" cy="246063"/>
          </a:xfrm>
          <a:prstGeom prst="rect">
            <a:avLst/>
          </a:prstGeom>
          <a:noFill/>
          <a:ln>
            <a:noFill/>
          </a:ln>
        </p:spPr>
        <p:txBody>
          <a:bodyPr>
            <a:spAutoFit/>
          </a:bodyPr>
          <a:lstStyle/>
          <a:p>
            <a:pPr>
              <a:buFontTx/>
              <a:buNone/>
              <a:defRPr/>
            </a:pPr>
            <a:r>
              <a:rPr lang="en" sz="1000"/>
              <a:t>100</a:t>
            </a:r>
            <a:endParaRPr lang="en-US" sz="1000"/>
          </a:p>
        </p:txBody>
      </p:sp>
      <p:sp>
        <p:nvSpPr>
          <p:cNvPr id="32" name="TextBox 31">
            <a:extLst>
              <a:ext uri="{FF2B5EF4-FFF2-40B4-BE49-F238E27FC236}">
                <a16:creationId xmlns:a16="http://schemas.microsoft.com/office/drawing/2014/main" id="{8813C0BC-56AE-6B9B-D103-4F73B04156B0}"/>
              </a:ext>
            </a:extLst>
          </p:cNvPr>
          <p:cNvSpPr txBox="1"/>
          <p:nvPr/>
        </p:nvSpPr>
        <p:spPr>
          <a:xfrm>
            <a:off x="5095875" y="3857625"/>
            <a:ext cx="2357438" cy="261938"/>
          </a:xfrm>
          <a:prstGeom prst="rect">
            <a:avLst/>
          </a:prstGeom>
          <a:noFill/>
          <a:ln>
            <a:noFill/>
          </a:ln>
        </p:spPr>
        <p:txBody>
          <a:bodyPr>
            <a:spAutoFit/>
          </a:bodyPr>
          <a:lstStyle/>
          <a:p>
            <a:pPr algn="ctr">
              <a:buFontTx/>
              <a:buNone/>
              <a:defRPr/>
            </a:pPr>
            <a:r>
              <a:rPr lang="en" sz="1100"/>
              <a:t>ligand concentration</a:t>
            </a:r>
            <a:endParaRPr lang="en-US" sz="1100"/>
          </a:p>
        </p:txBody>
      </p:sp>
      <p:sp>
        <p:nvSpPr>
          <p:cNvPr id="33" name="TextBox 32">
            <a:extLst>
              <a:ext uri="{FF2B5EF4-FFF2-40B4-BE49-F238E27FC236}">
                <a16:creationId xmlns:a16="http://schemas.microsoft.com/office/drawing/2014/main" id="{038D2EF1-DEF3-B3AD-1868-4B9AB7F6D034}"/>
              </a:ext>
            </a:extLst>
          </p:cNvPr>
          <p:cNvSpPr txBox="1"/>
          <p:nvPr/>
        </p:nvSpPr>
        <p:spPr>
          <a:xfrm>
            <a:off x="1809750" y="2357438"/>
            <a:ext cx="2357438" cy="246062"/>
          </a:xfrm>
          <a:prstGeom prst="rect">
            <a:avLst/>
          </a:prstGeom>
          <a:noFill/>
          <a:ln>
            <a:noFill/>
          </a:ln>
        </p:spPr>
        <p:txBody>
          <a:bodyPr>
            <a:spAutoFit/>
          </a:bodyPr>
          <a:lstStyle/>
          <a:p>
            <a:pPr algn="ctr">
              <a:buFontTx/>
              <a:buNone/>
              <a:defRPr/>
            </a:pPr>
            <a:r>
              <a:rPr lang="en" sz="1000"/>
              <a:t>% of the number of receptors to which the drug is bound</a:t>
            </a:r>
            <a:endParaRPr lang="en-US" sz="1000"/>
          </a:p>
        </p:txBody>
      </p:sp>
      <p:sp>
        <p:nvSpPr>
          <p:cNvPr id="34" name="TextBox 33">
            <a:extLst>
              <a:ext uri="{FF2B5EF4-FFF2-40B4-BE49-F238E27FC236}">
                <a16:creationId xmlns:a16="http://schemas.microsoft.com/office/drawing/2014/main" id="{75FAA33A-85FA-711E-FF21-E7451F6720F3}"/>
              </a:ext>
            </a:extLst>
          </p:cNvPr>
          <p:cNvSpPr txBox="1"/>
          <p:nvPr/>
        </p:nvSpPr>
        <p:spPr>
          <a:xfrm>
            <a:off x="3238501" y="4000500"/>
            <a:ext cx="428625" cy="230188"/>
          </a:xfrm>
          <a:prstGeom prst="rect">
            <a:avLst/>
          </a:prstGeom>
          <a:noFill/>
          <a:ln>
            <a:noFill/>
          </a:ln>
        </p:spPr>
        <p:txBody>
          <a:bodyPr>
            <a:spAutoFit/>
          </a:bodyPr>
          <a:lstStyle/>
          <a:p>
            <a:pPr>
              <a:buFontTx/>
              <a:buNone/>
              <a:defRPr/>
            </a:pPr>
            <a:r>
              <a:rPr lang="en" sz="900" b="1">
                <a:solidFill>
                  <a:srgbClr val="C00000"/>
                </a:solidFill>
              </a:rPr>
              <a:t>Kd</a:t>
            </a:r>
            <a:endParaRPr lang="en-US" sz="900" b="1">
              <a:solidFill>
                <a:srgbClr val="C0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DA6B121D-76EF-7DCB-9036-8D4986606447}"/>
              </a:ext>
            </a:extLst>
          </p:cNvPr>
          <p:cNvSpPr>
            <a:spLocks noGrp="1"/>
          </p:cNvSpPr>
          <p:nvPr>
            <p:ph type="title"/>
          </p:nvPr>
        </p:nvSpPr>
        <p:spPr>
          <a:xfrm>
            <a:off x="1524000" y="1"/>
            <a:ext cx="9144000" cy="1096963"/>
          </a:xfrm>
          <a:blipFill dpi="0" rotWithShape="1">
            <a:blip r:embed="rId2">
              <a:alphaModFix amt="50000"/>
            </a:blip>
            <a:srcRect/>
            <a:tile tx="0" ty="0" sx="100000" sy="100000" flip="none" algn="tl"/>
          </a:blipFill>
        </p:spPr>
        <p:txBody>
          <a:bodyPr>
            <a:normAutofit fontScale="90000"/>
          </a:bodyPr>
          <a:lstStyle/>
          <a:p>
            <a:pPr>
              <a:defRPr/>
            </a:pPr>
            <a:br>
              <a:rPr lang="sr-Cyrl-CS" sz="3200" b="1" dirty="0"/>
            </a:br>
            <a:br>
              <a:rPr lang="sr-Cyrl-CS" sz="3200" b="1" dirty="0"/>
            </a:br>
            <a:r>
              <a:rPr lang="en" sz="2000" b="1" dirty="0">
                <a:solidFill>
                  <a:schemeClr val="accent6">
                    <a:lumMod val="75000"/>
                  </a:schemeClr>
                </a:solidFill>
              </a:rPr>
              <a:t>DRUG AFFINITY TO THE RECEPTOR</a:t>
            </a:r>
            <a:br>
              <a:rPr lang="sr-Cyrl-CS" b="1" dirty="0"/>
            </a:br>
            <a:endParaRPr lang="en-US" dirty="0"/>
          </a:p>
        </p:txBody>
      </p:sp>
      <p:sp>
        <p:nvSpPr>
          <p:cNvPr id="14339" name="Content Placeholder 2">
            <a:extLst>
              <a:ext uri="{FF2B5EF4-FFF2-40B4-BE49-F238E27FC236}">
                <a16:creationId xmlns:a16="http://schemas.microsoft.com/office/drawing/2014/main" id="{806BDFA7-A34C-7315-2DBC-06CA8ABB1059}"/>
              </a:ext>
            </a:extLst>
          </p:cNvPr>
          <p:cNvSpPr>
            <a:spLocks noGrp="1"/>
          </p:cNvSpPr>
          <p:nvPr>
            <p:ph idx="1"/>
          </p:nvPr>
        </p:nvSpPr>
        <p:spPr>
          <a:xfrm>
            <a:off x="1524000" y="1071564"/>
            <a:ext cx="9144000" cy="5786437"/>
          </a:xfrm>
          <a:blipFill dpi="0" rotWithShape="1">
            <a:blip r:embed="rId2">
              <a:alphaModFix amt="53000"/>
            </a:blip>
            <a:srcRect/>
            <a:tile tx="0" ty="0" sx="100000" sy="100000" flip="none" algn="tl"/>
          </a:blipFill>
        </p:spPr>
        <p:txBody>
          <a:bodyPr>
            <a:normAutofit lnSpcReduction="10000"/>
          </a:bodyPr>
          <a:lstStyle/>
          <a:p>
            <a:pPr>
              <a:buFontTx/>
              <a:buNone/>
            </a:pPr>
            <a:r>
              <a:rPr lang="en" altLang="en-US" sz="1600" dirty="0"/>
              <a:t>   </a:t>
            </a:r>
          </a:p>
          <a:p>
            <a:pPr>
              <a:buFontTx/>
              <a:buNone/>
            </a:pPr>
            <a:r>
              <a:rPr lang="en" altLang="en-US" sz="1600" dirty="0"/>
              <a:t>          </a:t>
            </a:r>
            <a:r>
              <a:rPr lang="en" altLang="en-US" sz="1600" b="1" dirty="0">
                <a:solidFill>
                  <a:srgbClr val="C00000"/>
                </a:solidFill>
              </a:rPr>
              <a:t>The affinity </a:t>
            </a:r>
            <a:r>
              <a:rPr lang="en" altLang="en-US" sz="1600" dirty="0"/>
              <a:t>of the drug to the receptor is a measure of the probability that the drug-receptor complex will form (it depends on the intermolecular forces between the drug and the receptor). It is described by the drug-receptor complex dissociation constant ( Kd ) : it is the concentration of the free drug at which half of the total number of receptors to which the drug binds has come into contact with the drug.</a:t>
            </a:r>
          </a:p>
          <a:p>
            <a:pPr>
              <a:buFontTx/>
              <a:buNone/>
            </a:pPr>
            <a:endParaRPr lang="sr-Cyrl-CS" altLang="en-US" sz="1600" dirty="0"/>
          </a:p>
          <a:p>
            <a:pPr>
              <a:buFontTx/>
              <a:buNone/>
            </a:pPr>
            <a:r>
              <a:rPr lang="en" altLang="en-US" sz="1600" dirty="0"/>
              <a:t>   </a:t>
            </a:r>
          </a:p>
          <a:p>
            <a:pPr>
              <a:buFontTx/>
              <a:buNone/>
            </a:pPr>
            <a:r>
              <a:rPr lang="en" altLang="en-US" sz="1600" dirty="0"/>
              <a:t>          </a:t>
            </a:r>
          </a:p>
          <a:p>
            <a:pPr>
              <a:buFontTx/>
              <a:buNone/>
            </a:pPr>
            <a:endParaRPr lang="sr-Cyrl-CS" altLang="en-US" sz="1600" dirty="0"/>
          </a:p>
          <a:p>
            <a:pPr>
              <a:buFontTx/>
              <a:buNone/>
            </a:pPr>
            <a:r>
              <a:rPr lang="en" altLang="en-US" sz="1600" dirty="0"/>
              <a:t>    </a:t>
            </a:r>
          </a:p>
          <a:p>
            <a:pPr>
              <a:buFontTx/>
              <a:buNone/>
            </a:pPr>
            <a:r>
              <a:rPr lang="en" altLang="en-US" sz="1600" dirty="0"/>
              <a:t>          </a:t>
            </a:r>
          </a:p>
          <a:p>
            <a:pPr>
              <a:spcBef>
                <a:spcPct val="0"/>
              </a:spcBef>
              <a:buFontTx/>
              <a:buNone/>
            </a:pPr>
            <a:endParaRPr lang="sr-Cyrl-CS" altLang="en-US" sz="1100" dirty="0"/>
          </a:p>
          <a:p>
            <a:pPr>
              <a:spcBef>
                <a:spcPct val="0"/>
              </a:spcBef>
              <a:buFontTx/>
              <a:buNone/>
            </a:pPr>
            <a:r>
              <a:rPr lang="en" altLang="en-US" sz="1600" dirty="0"/>
              <a:t>Experimentally, the affinities of different drugs for the same receptor can be compared: drug A has the lowest Kd and the highest affinity, and drug C has the highest Kd and the lowest affinity.</a:t>
            </a:r>
          </a:p>
          <a:p>
            <a:pPr>
              <a:spcBef>
                <a:spcPct val="0"/>
              </a:spcBef>
              <a:buFontTx/>
              <a:buNone/>
            </a:pPr>
            <a:endParaRPr lang="sr-Cyrl-CS" altLang="en-US" sz="1600" dirty="0"/>
          </a:p>
          <a:p>
            <a:pPr>
              <a:spcBef>
                <a:spcPct val="0"/>
              </a:spcBef>
              <a:buFontTx/>
              <a:buNone/>
            </a:pPr>
            <a:r>
              <a:rPr lang="en" altLang="en-US" sz="1600" dirty="0"/>
              <a:t>If 2 ligands are present at the same time, the ligand with higher affinity will bind to the receptors to a greater extent and displace the ligand with lower affinity (e.g., CO pushes O </a:t>
            </a:r>
            <a:r>
              <a:rPr lang="en" altLang="en-US" sz="1600" baseline="-25000" dirty="0"/>
              <a:t>2 </a:t>
            </a:r>
            <a:r>
              <a:rPr lang="en" altLang="en-US" sz="1600" dirty="0"/>
              <a:t>out of the complex with hemoglobin).</a:t>
            </a:r>
          </a:p>
          <a:p>
            <a:pPr>
              <a:buFontTx/>
              <a:buNone/>
            </a:pPr>
            <a:endParaRPr lang="sr-Cyrl-CS" altLang="en-US" sz="1600" dirty="0"/>
          </a:p>
          <a:p>
            <a:pPr>
              <a:buFontTx/>
              <a:buNone/>
            </a:pPr>
            <a:r>
              <a:rPr lang="en" altLang="en-US" sz="1600" b="1" dirty="0">
                <a:solidFill>
                  <a:srgbClr val="C00000"/>
                </a:solidFill>
              </a:rPr>
              <a:t>effect </a:t>
            </a:r>
            <a:r>
              <a:rPr lang="en" altLang="en-US" sz="1600" dirty="0"/>
              <a:t>on the body depends on the affinity of the drug to the receptor .</a:t>
            </a:r>
          </a:p>
          <a:p>
            <a:pPr>
              <a:buFontTx/>
              <a:buNone/>
            </a:pPr>
            <a:r>
              <a:rPr lang="en" altLang="en-US" sz="1600" dirty="0"/>
              <a:t>   </a:t>
            </a:r>
          </a:p>
          <a:p>
            <a:pPr>
              <a:buFontTx/>
              <a:buNone/>
            </a:pPr>
            <a:r>
              <a:rPr lang="en" altLang="en-US" sz="1600" dirty="0"/>
              <a:t>   </a:t>
            </a:r>
            <a:endParaRPr lang="en-US" altLang="en-US" sz="1600" dirty="0"/>
          </a:p>
        </p:txBody>
      </p:sp>
      <p:cxnSp>
        <p:nvCxnSpPr>
          <p:cNvPr id="14340" name="Straight Arrow Connector 7">
            <a:extLst>
              <a:ext uri="{FF2B5EF4-FFF2-40B4-BE49-F238E27FC236}">
                <a16:creationId xmlns:a16="http://schemas.microsoft.com/office/drawing/2014/main" id="{75B467B6-662E-A538-8E4B-3AC86C466949}"/>
              </a:ext>
            </a:extLst>
          </p:cNvPr>
          <p:cNvCxnSpPr>
            <a:cxnSpLocks noChangeShapeType="1"/>
          </p:cNvCxnSpPr>
          <p:nvPr/>
        </p:nvCxnSpPr>
        <p:spPr bwMode="auto">
          <a:xfrm>
            <a:off x="3095626" y="4000500"/>
            <a:ext cx="1857375" cy="1588"/>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4341" name="Straight Arrow Connector 9">
            <a:extLst>
              <a:ext uri="{FF2B5EF4-FFF2-40B4-BE49-F238E27FC236}">
                <a16:creationId xmlns:a16="http://schemas.microsoft.com/office/drawing/2014/main" id="{35157001-D62F-95B6-C139-7BB2C5A42400}"/>
              </a:ext>
            </a:extLst>
          </p:cNvPr>
          <p:cNvCxnSpPr>
            <a:cxnSpLocks noChangeShapeType="1"/>
          </p:cNvCxnSpPr>
          <p:nvPr/>
        </p:nvCxnSpPr>
        <p:spPr bwMode="auto">
          <a:xfrm rot="5400000" flipH="1" flipV="1">
            <a:off x="2381250" y="3286125"/>
            <a:ext cx="1430338" cy="1588"/>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30" name="TextBox 29">
            <a:extLst>
              <a:ext uri="{FF2B5EF4-FFF2-40B4-BE49-F238E27FC236}">
                <a16:creationId xmlns:a16="http://schemas.microsoft.com/office/drawing/2014/main" id="{F3EED9AD-B34D-DA62-B9FC-CC0DCAAA5E6D}"/>
              </a:ext>
            </a:extLst>
          </p:cNvPr>
          <p:cNvSpPr txBox="1"/>
          <p:nvPr/>
        </p:nvSpPr>
        <p:spPr>
          <a:xfrm>
            <a:off x="1809751" y="2428875"/>
            <a:ext cx="1357313" cy="400050"/>
          </a:xfrm>
          <a:prstGeom prst="rect">
            <a:avLst/>
          </a:prstGeom>
          <a:noFill/>
          <a:ln>
            <a:noFill/>
          </a:ln>
        </p:spPr>
        <p:txBody>
          <a:bodyPr>
            <a:spAutoFit/>
          </a:bodyPr>
          <a:lstStyle/>
          <a:p>
            <a:pPr algn="ctr">
              <a:buFontTx/>
              <a:buNone/>
              <a:defRPr/>
            </a:pPr>
            <a:r>
              <a:rPr lang="en" sz="1000"/>
              <a:t>% of the number of receptors to which the drug is bound</a:t>
            </a:r>
            <a:endParaRPr lang="en-US" sz="1000"/>
          </a:p>
        </p:txBody>
      </p:sp>
      <p:sp>
        <p:nvSpPr>
          <p:cNvPr id="31" name="TextBox 30">
            <a:extLst>
              <a:ext uri="{FF2B5EF4-FFF2-40B4-BE49-F238E27FC236}">
                <a16:creationId xmlns:a16="http://schemas.microsoft.com/office/drawing/2014/main" id="{C9C20A05-D841-590F-7936-E1D14650CAB3}"/>
              </a:ext>
            </a:extLst>
          </p:cNvPr>
          <p:cNvSpPr txBox="1"/>
          <p:nvPr/>
        </p:nvSpPr>
        <p:spPr>
          <a:xfrm>
            <a:off x="4810125" y="3929064"/>
            <a:ext cx="2357438" cy="261937"/>
          </a:xfrm>
          <a:prstGeom prst="rect">
            <a:avLst/>
          </a:prstGeom>
          <a:noFill/>
          <a:ln>
            <a:noFill/>
          </a:ln>
        </p:spPr>
        <p:txBody>
          <a:bodyPr>
            <a:spAutoFit/>
          </a:bodyPr>
          <a:lstStyle/>
          <a:p>
            <a:pPr algn="ctr">
              <a:buFontTx/>
              <a:buNone/>
              <a:defRPr/>
            </a:pPr>
            <a:r>
              <a:rPr lang="en" sz="1100"/>
              <a:t>concentration of free drug</a:t>
            </a:r>
            <a:endParaRPr lang="en-US" sz="1100"/>
          </a:p>
        </p:txBody>
      </p:sp>
      <p:sp>
        <p:nvSpPr>
          <p:cNvPr id="33" name="TextBox 32">
            <a:extLst>
              <a:ext uri="{FF2B5EF4-FFF2-40B4-BE49-F238E27FC236}">
                <a16:creationId xmlns:a16="http://schemas.microsoft.com/office/drawing/2014/main" id="{F44FB8F9-F0B8-C754-23B3-6A3F0D3C0110}"/>
              </a:ext>
            </a:extLst>
          </p:cNvPr>
          <p:cNvSpPr txBox="1"/>
          <p:nvPr/>
        </p:nvSpPr>
        <p:spPr>
          <a:xfrm>
            <a:off x="2809876" y="3357563"/>
            <a:ext cx="428625" cy="246062"/>
          </a:xfrm>
          <a:prstGeom prst="rect">
            <a:avLst/>
          </a:prstGeom>
          <a:noFill/>
          <a:ln>
            <a:noFill/>
          </a:ln>
        </p:spPr>
        <p:txBody>
          <a:bodyPr>
            <a:spAutoFit/>
          </a:bodyPr>
          <a:lstStyle/>
          <a:p>
            <a:pPr>
              <a:buFontTx/>
              <a:buNone/>
              <a:defRPr/>
            </a:pPr>
            <a:r>
              <a:rPr lang="en" sz="1000"/>
              <a:t>50</a:t>
            </a:r>
            <a:endParaRPr lang="en-US" sz="1000"/>
          </a:p>
        </p:txBody>
      </p:sp>
      <p:sp>
        <p:nvSpPr>
          <p:cNvPr id="37" name="TextBox 36">
            <a:extLst>
              <a:ext uri="{FF2B5EF4-FFF2-40B4-BE49-F238E27FC236}">
                <a16:creationId xmlns:a16="http://schemas.microsoft.com/office/drawing/2014/main" id="{C0210361-93D3-43BC-5CC9-07E822FC0059}"/>
              </a:ext>
            </a:extLst>
          </p:cNvPr>
          <p:cNvSpPr txBox="1"/>
          <p:nvPr/>
        </p:nvSpPr>
        <p:spPr>
          <a:xfrm>
            <a:off x="2738439" y="2786063"/>
            <a:ext cx="428625" cy="246062"/>
          </a:xfrm>
          <a:prstGeom prst="rect">
            <a:avLst/>
          </a:prstGeom>
          <a:noFill/>
          <a:ln>
            <a:noFill/>
          </a:ln>
        </p:spPr>
        <p:txBody>
          <a:bodyPr>
            <a:spAutoFit/>
          </a:bodyPr>
          <a:lstStyle/>
          <a:p>
            <a:pPr>
              <a:buFontTx/>
              <a:buNone/>
              <a:defRPr/>
            </a:pPr>
            <a:r>
              <a:rPr lang="en" sz="1000"/>
              <a:t>100</a:t>
            </a:r>
            <a:endParaRPr lang="en-US" sz="1000"/>
          </a:p>
        </p:txBody>
      </p:sp>
      <p:cxnSp>
        <p:nvCxnSpPr>
          <p:cNvPr id="39" name="Straight Connector 38">
            <a:extLst>
              <a:ext uri="{FF2B5EF4-FFF2-40B4-BE49-F238E27FC236}">
                <a16:creationId xmlns:a16="http://schemas.microsoft.com/office/drawing/2014/main" id="{98531708-20CB-D038-DF8B-8B1C3FB8ED42}"/>
              </a:ext>
            </a:extLst>
          </p:cNvPr>
          <p:cNvCxnSpPr/>
          <p:nvPr/>
        </p:nvCxnSpPr>
        <p:spPr bwMode="auto">
          <a:xfrm>
            <a:off x="3095625" y="3500439"/>
            <a:ext cx="1785938" cy="3175"/>
          </a:xfrm>
          <a:prstGeom prst="line">
            <a:avLst/>
          </a:prstGeom>
          <a:noFill/>
          <a:ln w="9525" cap="flat" cmpd="sng" algn="ctr">
            <a:solidFill>
              <a:schemeClr val="bg1">
                <a:lumMod val="50000"/>
              </a:schemeClr>
            </a:solidFill>
            <a:prstDash val="lgDash"/>
            <a:round/>
            <a:headEnd type="none" w="med" len="med"/>
            <a:tailEnd type="none" w="med" len="med"/>
          </a:ln>
          <a:effectLst/>
        </p:spPr>
      </p:cxnSp>
      <p:sp>
        <p:nvSpPr>
          <p:cNvPr id="14347" name="Freeform 53">
            <a:extLst>
              <a:ext uri="{FF2B5EF4-FFF2-40B4-BE49-F238E27FC236}">
                <a16:creationId xmlns:a16="http://schemas.microsoft.com/office/drawing/2014/main" id="{B9D9AEFE-781F-7FA8-F447-D39BEADD508F}"/>
              </a:ext>
            </a:extLst>
          </p:cNvPr>
          <p:cNvSpPr>
            <a:spLocks noChangeArrowheads="1"/>
          </p:cNvSpPr>
          <p:nvPr/>
        </p:nvSpPr>
        <p:spPr bwMode="auto">
          <a:xfrm>
            <a:off x="3021013" y="4260851"/>
            <a:ext cx="971550" cy="1166813"/>
          </a:xfrm>
          <a:custGeom>
            <a:avLst/>
            <a:gdLst>
              <a:gd name="T0" fmla="*/ 0 w 972589"/>
              <a:gd name="T1" fmla="*/ 1144519 h 1167939"/>
              <a:gd name="T2" fmla="*/ 268232 w 972589"/>
              <a:gd name="T3" fmla="*/ 997887 h 1167939"/>
              <a:gd name="T4" fmla="*/ 447052 w 972589"/>
              <a:gd name="T5" fmla="*/ 346208 h 1167939"/>
              <a:gd name="T6" fmla="*/ 699028 w 972589"/>
              <a:gd name="T7" fmla="*/ 52950 h 1167939"/>
              <a:gd name="T8" fmla="*/ 951002 w 972589"/>
              <a:gd name="T9" fmla="*/ 28507 h 1167939"/>
              <a:gd name="T10" fmla="*/ 0 60000 65536"/>
              <a:gd name="T11" fmla="*/ 0 60000 65536"/>
              <a:gd name="T12" fmla="*/ 0 60000 65536"/>
              <a:gd name="T13" fmla="*/ 0 60000 65536"/>
              <a:gd name="T14" fmla="*/ 0 60000 65536"/>
              <a:gd name="T15" fmla="*/ 0 w 972589"/>
              <a:gd name="T16" fmla="*/ 0 h 1167939"/>
              <a:gd name="T17" fmla="*/ 972589 w 972589"/>
              <a:gd name="T18" fmla="*/ 1167939 h 1167939"/>
            </a:gdLst>
            <a:ahLst/>
            <a:cxnLst>
              <a:cxn ang="T10">
                <a:pos x="T0" y="T1"/>
              </a:cxn>
              <a:cxn ang="T11">
                <a:pos x="T2" y="T3"/>
              </a:cxn>
              <a:cxn ang="T12">
                <a:pos x="T4" y="T5"/>
              </a:cxn>
              <a:cxn ang="T13">
                <a:pos x="T6" y="T7"/>
              </a:cxn>
              <a:cxn ang="T14">
                <a:pos x="T8" y="T9"/>
              </a:cxn>
            </a:cxnLst>
            <a:rect l="T15" t="T16" r="T17" b="T18"/>
            <a:pathLst>
              <a:path w="972589" h="1167939">
                <a:moveTo>
                  <a:pt x="0" y="1167939"/>
                </a:moveTo>
                <a:cubicBezTo>
                  <a:pt x="99060" y="1161012"/>
                  <a:pt x="198120" y="1154085"/>
                  <a:pt x="274320" y="1018310"/>
                </a:cubicBezTo>
                <a:cubicBezTo>
                  <a:pt x="350520" y="882536"/>
                  <a:pt x="383771" y="514005"/>
                  <a:pt x="457200" y="353292"/>
                </a:cubicBezTo>
                <a:cubicBezTo>
                  <a:pt x="530629" y="192579"/>
                  <a:pt x="628996" y="108066"/>
                  <a:pt x="714894" y="54033"/>
                </a:cubicBezTo>
                <a:cubicBezTo>
                  <a:pt x="800792" y="0"/>
                  <a:pt x="886690" y="14547"/>
                  <a:pt x="972589" y="29095"/>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cxnSp>
        <p:nvCxnSpPr>
          <p:cNvPr id="60" name="Straight Connector 59">
            <a:extLst>
              <a:ext uri="{FF2B5EF4-FFF2-40B4-BE49-F238E27FC236}">
                <a16:creationId xmlns:a16="http://schemas.microsoft.com/office/drawing/2014/main" id="{C1C8EDD9-C72F-D7B5-2DA3-72EB7746997E}"/>
              </a:ext>
            </a:extLst>
          </p:cNvPr>
          <p:cNvCxnSpPr/>
          <p:nvPr/>
        </p:nvCxnSpPr>
        <p:spPr bwMode="auto">
          <a:xfrm>
            <a:off x="3095625" y="2928939"/>
            <a:ext cx="1785938" cy="1587"/>
          </a:xfrm>
          <a:prstGeom prst="line">
            <a:avLst/>
          </a:prstGeom>
          <a:noFill/>
          <a:ln w="9525" cap="flat" cmpd="sng" algn="ctr">
            <a:solidFill>
              <a:schemeClr val="bg1">
                <a:lumMod val="50000"/>
              </a:schemeClr>
            </a:solidFill>
            <a:prstDash val="lgDash"/>
            <a:round/>
            <a:headEnd type="none" w="med" len="med"/>
            <a:tailEnd type="none" w="med" len="med"/>
          </a:ln>
          <a:effectLst/>
        </p:spPr>
      </p:cxnSp>
      <p:sp>
        <p:nvSpPr>
          <p:cNvPr id="14349" name="Freeform 72">
            <a:extLst>
              <a:ext uri="{FF2B5EF4-FFF2-40B4-BE49-F238E27FC236}">
                <a16:creationId xmlns:a16="http://schemas.microsoft.com/office/drawing/2014/main" id="{F64D3C02-C45D-9348-821E-FA68112C28E0}"/>
              </a:ext>
            </a:extLst>
          </p:cNvPr>
          <p:cNvSpPr>
            <a:spLocks noChangeArrowheads="1"/>
          </p:cNvSpPr>
          <p:nvPr/>
        </p:nvSpPr>
        <p:spPr bwMode="auto">
          <a:xfrm>
            <a:off x="3022601" y="4643439"/>
            <a:ext cx="930275" cy="776287"/>
          </a:xfrm>
          <a:custGeom>
            <a:avLst/>
            <a:gdLst>
              <a:gd name="T0" fmla="*/ 0 w 772998"/>
              <a:gd name="T1" fmla="*/ 2427946 h 735290"/>
              <a:gd name="T2" fmla="*/ 23835591 w 772998"/>
              <a:gd name="T3" fmla="*/ 1929903 h 735290"/>
              <a:gd name="T4" fmla="*/ 45454153 w 772998"/>
              <a:gd name="T5" fmla="*/ 0 h 735290"/>
              <a:gd name="T6" fmla="*/ 0 60000 65536"/>
              <a:gd name="T7" fmla="*/ 0 60000 65536"/>
              <a:gd name="T8" fmla="*/ 0 60000 65536"/>
              <a:gd name="T9" fmla="*/ 0 w 772998"/>
              <a:gd name="T10" fmla="*/ 0 h 735290"/>
              <a:gd name="T11" fmla="*/ 772998 w 772998"/>
              <a:gd name="T12" fmla="*/ 735290 h 735290"/>
            </a:gdLst>
            <a:ahLst/>
            <a:cxnLst>
              <a:cxn ang="T6">
                <a:pos x="T0" y="T1"/>
              </a:cxn>
              <a:cxn ang="T7">
                <a:pos x="T2" y="T3"/>
              </a:cxn>
              <a:cxn ang="T8">
                <a:pos x="T4" y="T5"/>
              </a:cxn>
            </a:cxnLst>
            <a:rect l="T9" t="T10" r="T11" b="T12"/>
            <a:pathLst>
              <a:path w="772998" h="735290">
                <a:moveTo>
                  <a:pt x="0" y="735290"/>
                </a:moveTo>
                <a:cubicBezTo>
                  <a:pt x="138259" y="721150"/>
                  <a:pt x="276519" y="707010"/>
                  <a:pt x="405352" y="584462"/>
                </a:cubicBezTo>
                <a:cubicBezTo>
                  <a:pt x="534185" y="461914"/>
                  <a:pt x="653591" y="230957"/>
                  <a:pt x="772998"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14350" name="Freeform 74">
            <a:extLst>
              <a:ext uri="{FF2B5EF4-FFF2-40B4-BE49-F238E27FC236}">
                <a16:creationId xmlns:a16="http://schemas.microsoft.com/office/drawing/2014/main" id="{08E59BCE-84DE-79EB-2245-E36849540EF5}"/>
              </a:ext>
            </a:extLst>
          </p:cNvPr>
          <p:cNvSpPr>
            <a:spLocks noChangeArrowheads="1"/>
          </p:cNvSpPr>
          <p:nvPr/>
        </p:nvSpPr>
        <p:spPr bwMode="auto">
          <a:xfrm>
            <a:off x="3022601" y="4600575"/>
            <a:ext cx="1223963" cy="819150"/>
          </a:xfrm>
          <a:custGeom>
            <a:avLst/>
            <a:gdLst>
              <a:gd name="T0" fmla="*/ 0 w 1259576"/>
              <a:gd name="T1" fmla="*/ 578146 h 832907"/>
              <a:gd name="T2" fmla="*/ 280641 w 1259576"/>
              <a:gd name="T3" fmla="*/ 473454 h 832907"/>
              <a:gd name="T4" fmla="*/ 470049 w 1259576"/>
              <a:gd name="T5" fmla="*/ 231890 h 832907"/>
              <a:gd name="T6" fmla="*/ 0 60000 65536"/>
              <a:gd name="T7" fmla="*/ 0 60000 65536"/>
              <a:gd name="T8" fmla="*/ 0 60000 65536"/>
              <a:gd name="T9" fmla="*/ 0 w 1259576"/>
              <a:gd name="T10" fmla="*/ 0 h 832907"/>
              <a:gd name="T11" fmla="*/ 1259576 w 1259576"/>
              <a:gd name="T12" fmla="*/ 832907 h 832907"/>
            </a:gdLst>
            <a:ahLst/>
            <a:cxnLst>
              <a:cxn ang="T6">
                <a:pos x="T0" y="T1"/>
              </a:cxn>
              <a:cxn ang="T7">
                <a:pos x="T2" y="T3"/>
              </a:cxn>
              <a:cxn ang="T8">
                <a:pos x="T4" y="T5"/>
              </a:cxn>
            </a:cxnLst>
            <a:rect l="T9" t="T10" r="T11" b="T12"/>
            <a:pathLst>
              <a:path w="1259576" h="832907">
                <a:moveTo>
                  <a:pt x="0" y="832907"/>
                </a:moveTo>
                <a:cubicBezTo>
                  <a:pt x="196392" y="817196"/>
                  <a:pt x="380537" y="765218"/>
                  <a:pt x="527901" y="682079"/>
                </a:cubicBezTo>
                <a:cubicBezTo>
                  <a:pt x="675265" y="598940"/>
                  <a:pt x="1259576" y="0"/>
                  <a:pt x="884184" y="334073"/>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29" name="TextBox 28">
            <a:extLst>
              <a:ext uri="{FF2B5EF4-FFF2-40B4-BE49-F238E27FC236}">
                <a16:creationId xmlns:a16="http://schemas.microsoft.com/office/drawing/2014/main" id="{62B9C257-0045-96B4-5C94-CA90E8195010}"/>
              </a:ext>
            </a:extLst>
          </p:cNvPr>
          <p:cNvSpPr txBox="1"/>
          <p:nvPr/>
        </p:nvSpPr>
        <p:spPr>
          <a:xfrm>
            <a:off x="3238500" y="2714626"/>
            <a:ext cx="642938" cy="276225"/>
          </a:xfrm>
          <a:prstGeom prst="rect">
            <a:avLst/>
          </a:prstGeom>
          <a:noFill/>
          <a:ln>
            <a:noFill/>
          </a:ln>
        </p:spPr>
        <p:txBody>
          <a:bodyPr>
            <a:spAutoFit/>
          </a:bodyPr>
          <a:lstStyle/>
          <a:p>
            <a:pPr>
              <a:buFontTx/>
              <a:buNone/>
              <a:defRPr/>
            </a:pPr>
            <a:r>
              <a:rPr lang="en" sz="1200" b="1">
                <a:solidFill>
                  <a:schemeClr val="accent6">
                    <a:lumMod val="75000"/>
                  </a:schemeClr>
                </a:solidFill>
              </a:rPr>
              <a:t>drug A</a:t>
            </a:r>
            <a:endParaRPr lang="en-US" sz="1200" b="1">
              <a:solidFill>
                <a:schemeClr val="accent6">
                  <a:lumMod val="75000"/>
                </a:schemeClr>
              </a:solidFill>
            </a:endParaRPr>
          </a:p>
        </p:txBody>
      </p:sp>
      <p:sp>
        <p:nvSpPr>
          <p:cNvPr id="38" name="Freeform 37">
            <a:extLst>
              <a:ext uri="{FF2B5EF4-FFF2-40B4-BE49-F238E27FC236}">
                <a16:creationId xmlns:a16="http://schemas.microsoft.com/office/drawing/2014/main" id="{3BEB9C3E-E98E-74CF-7D49-1726FA6844E4}"/>
              </a:ext>
            </a:extLst>
          </p:cNvPr>
          <p:cNvSpPr/>
          <p:nvPr/>
        </p:nvSpPr>
        <p:spPr bwMode="auto">
          <a:xfrm>
            <a:off x="3098801" y="2925764"/>
            <a:ext cx="1376363" cy="1062037"/>
          </a:xfrm>
          <a:custGeom>
            <a:avLst/>
            <a:gdLst>
              <a:gd name="connsiteX0" fmla="*/ 0 w 1376314"/>
              <a:gd name="connsiteY0" fmla="*/ 1062087 h 1062087"/>
              <a:gd name="connsiteX1" fmla="*/ 273378 w 1376314"/>
              <a:gd name="connsiteY1" fmla="*/ 289089 h 1062087"/>
              <a:gd name="connsiteX2" fmla="*/ 725864 w 1376314"/>
              <a:gd name="connsiteY2" fmla="*/ 43992 h 1062087"/>
              <a:gd name="connsiteX3" fmla="*/ 1376314 w 1376314"/>
              <a:gd name="connsiteY3" fmla="*/ 25139 h 1062087"/>
            </a:gdLst>
            <a:ahLst/>
            <a:cxnLst>
              <a:cxn ang="0">
                <a:pos x="connsiteX0" y="connsiteY0"/>
              </a:cxn>
              <a:cxn ang="0">
                <a:pos x="connsiteX1" y="connsiteY1"/>
              </a:cxn>
              <a:cxn ang="0">
                <a:pos x="connsiteX2" y="connsiteY2"/>
              </a:cxn>
              <a:cxn ang="0">
                <a:pos x="connsiteX3" y="connsiteY3"/>
              </a:cxn>
            </a:cxnLst>
            <a:rect l="l" t="t" r="r" b="b"/>
            <a:pathLst>
              <a:path w="1376314" h="1062087">
                <a:moveTo>
                  <a:pt x="0" y="1062087"/>
                </a:moveTo>
                <a:cubicBezTo>
                  <a:pt x="76200" y="760429"/>
                  <a:pt x="152401" y="458771"/>
                  <a:pt x="273378" y="289089"/>
                </a:cubicBezTo>
                <a:cubicBezTo>
                  <a:pt x="394355" y="119407"/>
                  <a:pt x="542041" y="87984"/>
                  <a:pt x="725864" y="43992"/>
                </a:cubicBezTo>
                <a:cubicBezTo>
                  <a:pt x="909687" y="0"/>
                  <a:pt x="1143000" y="12569"/>
                  <a:pt x="1376314" y="25139"/>
                </a:cubicBezTo>
              </a:path>
            </a:pathLst>
          </a:custGeom>
          <a:noFill/>
          <a:ln w="9525" cap="flat" cmpd="sng" algn="ctr">
            <a:solidFill>
              <a:schemeClr val="accent6">
                <a:lumMod val="75000"/>
              </a:schemeClr>
            </a:solidFill>
            <a:prstDash val="solid"/>
            <a:round/>
            <a:headEnd type="none" w="med" len="med"/>
            <a:tailEnd type="none" w="med" len="med"/>
          </a:ln>
          <a:effectLst/>
        </p:spPr>
        <p:txBody>
          <a:bodyPr/>
          <a:lstStyle/>
          <a:p>
            <a:pPr marL="342900" indent="-342900">
              <a:defRPr/>
            </a:pPr>
            <a:endParaRPr lang="en-US">
              <a:latin typeface="Times New Roman" charset="0"/>
            </a:endParaRPr>
          </a:p>
        </p:txBody>
      </p:sp>
      <p:sp>
        <p:nvSpPr>
          <p:cNvPr id="43" name="TextBox 42">
            <a:extLst>
              <a:ext uri="{FF2B5EF4-FFF2-40B4-BE49-F238E27FC236}">
                <a16:creationId xmlns:a16="http://schemas.microsoft.com/office/drawing/2014/main" id="{CEDABEE6-645E-787B-799A-8EDCEAC88C4C}"/>
              </a:ext>
            </a:extLst>
          </p:cNvPr>
          <p:cNvSpPr txBox="1"/>
          <p:nvPr/>
        </p:nvSpPr>
        <p:spPr>
          <a:xfrm>
            <a:off x="4024314" y="2714626"/>
            <a:ext cx="642937" cy="276225"/>
          </a:xfrm>
          <a:prstGeom prst="rect">
            <a:avLst/>
          </a:prstGeom>
          <a:noFill/>
          <a:ln>
            <a:noFill/>
          </a:ln>
        </p:spPr>
        <p:txBody>
          <a:bodyPr>
            <a:spAutoFit/>
          </a:bodyPr>
          <a:lstStyle/>
          <a:p>
            <a:pPr>
              <a:buFontTx/>
              <a:buNone/>
              <a:defRPr/>
            </a:pPr>
            <a:r>
              <a:rPr lang="en" sz="1200" b="1">
                <a:solidFill>
                  <a:srgbClr val="C00000"/>
                </a:solidFill>
              </a:rPr>
              <a:t>drug B</a:t>
            </a:r>
            <a:endParaRPr lang="en-US" sz="1200" b="1">
              <a:solidFill>
                <a:srgbClr val="C00000"/>
              </a:solidFill>
            </a:endParaRPr>
          </a:p>
        </p:txBody>
      </p:sp>
      <p:sp>
        <p:nvSpPr>
          <p:cNvPr id="44" name="TextBox 43">
            <a:extLst>
              <a:ext uri="{FF2B5EF4-FFF2-40B4-BE49-F238E27FC236}">
                <a16:creationId xmlns:a16="http://schemas.microsoft.com/office/drawing/2014/main" id="{CB51C9B1-127F-1E11-D392-FF9DCF4FEC13}"/>
              </a:ext>
            </a:extLst>
          </p:cNvPr>
          <p:cNvSpPr txBox="1"/>
          <p:nvPr/>
        </p:nvSpPr>
        <p:spPr>
          <a:xfrm>
            <a:off x="4738689" y="2714626"/>
            <a:ext cx="642937" cy="276225"/>
          </a:xfrm>
          <a:prstGeom prst="rect">
            <a:avLst/>
          </a:prstGeom>
          <a:noFill/>
          <a:ln>
            <a:noFill/>
          </a:ln>
        </p:spPr>
        <p:txBody>
          <a:bodyPr>
            <a:spAutoFit/>
          </a:bodyPr>
          <a:lstStyle/>
          <a:p>
            <a:pPr>
              <a:buFontTx/>
              <a:buNone/>
              <a:defRPr/>
            </a:pPr>
            <a:r>
              <a:rPr lang="en" sz="1200" b="1">
                <a:solidFill>
                  <a:schemeClr val="accent1">
                    <a:lumMod val="75000"/>
                  </a:schemeClr>
                </a:solidFill>
              </a:rPr>
              <a:t>medicine C</a:t>
            </a:r>
            <a:endParaRPr lang="en-US" sz="1200" b="1">
              <a:solidFill>
                <a:schemeClr val="accent1">
                  <a:lumMod val="75000"/>
                </a:schemeClr>
              </a:solidFill>
            </a:endParaRPr>
          </a:p>
        </p:txBody>
      </p:sp>
      <p:sp>
        <p:nvSpPr>
          <p:cNvPr id="14355" name="Freeform 48">
            <a:extLst>
              <a:ext uri="{FF2B5EF4-FFF2-40B4-BE49-F238E27FC236}">
                <a16:creationId xmlns:a16="http://schemas.microsoft.com/office/drawing/2014/main" id="{2DD84C58-10CA-EF99-F46E-132676CDCF3E}"/>
              </a:ext>
            </a:extLst>
          </p:cNvPr>
          <p:cNvSpPr>
            <a:spLocks noChangeArrowheads="1"/>
          </p:cNvSpPr>
          <p:nvPr/>
        </p:nvSpPr>
        <p:spPr bwMode="auto">
          <a:xfrm>
            <a:off x="3309938" y="2928939"/>
            <a:ext cx="1376362" cy="1062037"/>
          </a:xfrm>
          <a:custGeom>
            <a:avLst/>
            <a:gdLst>
              <a:gd name="T0" fmla="*/ 0 w 1376314"/>
              <a:gd name="T1" fmla="*/ 1061087 h 1062087"/>
              <a:gd name="T2" fmla="*/ 273578 w 1376314"/>
              <a:gd name="T3" fmla="*/ 288809 h 1062087"/>
              <a:gd name="T4" fmla="*/ 726364 w 1376314"/>
              <a:gd name="T5" fmla="*/ 43952 h 1062087"/>
              <a:gd name="T6" fmla="*/ 1377274 w 1376314"/>
              <a:gd name="T7" fmla="*/ 25119 h 1062087"/>
              <a:gd name="T8" fmla="*/ 0 60000 65536"/>
              <a:gd name="T9" fmla="*/ 0 60000 65536"/>
              <a:gd name="T10" fmla="*/ 0 60000 65536"/>
              <a:gd name="T11" fmla="*/ 0 60000 65536"/>
              <a:gd name="T12" fmla="*/ 0 w 1376314"/>
              <a:gd name="T13" fmla="*/ 0 h 1062087"/>
              <a:gd name="T14" fmla="*/ 1376314 w 1376314"/>
              <a:gd name="T15" fmla="*/ 1062087 h 1062087"/>
            </a:gdLst>
            <a:ahLst/>
            <a:cxnLst>
              <a:cxn ang="T8">
                <a:pos x="T0" y="T1"/>
              </a:cxn>
              <a:cxn ang="T9">
                <a:pos x="T2" y="T3"/>
              </a:cxn>
              <a:cxn ang="T10">
                <a:pos x="T4" y="T5"/>
              </a:cxn>
              <a:cxn ang="T11">
                <a:pos x="T6" y="T7"/>
              </a:cxn>
            </a:cxnLst>
            <a:rect l="T12" t="T13" r="T14" b="T15"/>
            <a:pathLst>
              <a:path w="1376314" h="1062087">
                <a:moveTo>
                  <a:pt x="0" y="1062087"/>
                </a:moveTo>
                <a:cubicBezTo>
                  <a:pt x="76200" y="760429"/>
                  <a:pt x="152401" y="458771"/>
                  <a:pt x="273378" y="289089"/>
                </a:cubicBezTo>
                <a:cubicBezTo>
                  <a:pt x="394355" y="119407"/>
                  <a:pt x="542041" y="87984"/>
                  <a:pt x="725864" y="43992"/>
                </a:cubicBezTo>
                <a:cubicBezTo>
                  <a:pt x="909687" y="0"/>
                  <a:pt x="1143000" y="12569"/>
                  <a:pt x="1376314" y="25139"/>
                </a:cubicBezTo>
              </a:path>
            </a:pathLst>
          </a:custGeom>
          <a:noFill/>
          <a:ln w="9525"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50" name="Freeform 49">
            <a:extLst>
              <a:ext uri="{FF2B5EF4-FFF2-40B4-BE49-F238E27FC236}">
                <a16:creationId xmlns:a16="http://schemas.microsoft.com/office/drawing/2014/main" id="{E3D5C6DF-189A-9CF4-DAFB-06FDD52794D8}"/>
              </a:ext>
            </a:extLst>
          </p:cNvPr>
          <p:cNvSpPr/>
          <p:nvPr/>
        </p:nvSpPr>
        <p:spPr bwMode="auto">
          <a:xfrm>
            <a:off x="3524251" y="2928939"/>
            <a:ext cx="1376363" cy="1062037"/>
          </a:xfrm>
          <a:custGeom>
            <a:avLst/>
            <a:gdLst>
              <a:gd name="connsiteX0" fmla="*/ 0 w 1376314"/>
              <a:gd name="connsiteY0" fmla="*/ 1062087 h 1062087"/>
              <a:gd name="connsiteX1" fmla="*/ 273378 w 1376314"/>
              <a:gd name="connsiteY1" fmla="*/ 289089 h 1062087"/>
              <a:gd name="connsiteX2" fmla="*/ 725864 w 1376314"/>
              <a:gd name="connsiteY2" fmla="*/ 43992 h 1062087"/>
              <a:gd name="connsiteX3" fmla="*/ 1376314 w 1376314"/>
              <a:gd name="connsiteY3" fmla="*/ 25139 h 1062087"/>
            </a:gdLst>
            <a:ahLst/>
            <a:cxnLst>
              <a:cxn ang="0">
                <a:pos x="connsiteX0" y="connsiteY0"/>
              </a:cxn>
              <a:cxn ang="0">
                <a:pos x="connsiteX1" y="connsiteY1"/>
              </a:cxn>
              <a:cxn ang="0">
                <a:pos x="connsiteX2" y="connsiteY2"/>
              </a:cxn>
              <a:cxn ang="0">
                <a:pos x="connsiteX3" y="connsiteY3"/>
              </a:cxn>
            </a:cxnLst>
            <a:rect l="l" t="t" r="r" b="b"/>
            <a:pathLst>
              <a:path w="1376314" h="1062087">
                <a:moveTo>
                  <a:pt x="0" y="1062087"/>
                </a:moveTo>
                <a:cubicBezTo>
                  <a:pt x="76200" y="760429"/>
                  <a:pt x="152401" y="458771"/>
                  <a:pt x="273378" y="289089"/>
                </a:cubicBezTo>
                <a:cubicBezTo>
                  <a:pt x="394355" y="119407"/>
                  <a:pt x="542041" y="87984"/>
                  <a:pt x="725864" y="43992"/>
                </a:cubicBezTo>
                <a:cubicBezTo>
                  <a:pt x="909687" y="0"/>
                  <a:pt x="1143000" y="12569"/>
                  <a:pt x="1376314" y="25139"/>
                </a:cubicBezTo>
              </a:path>
            </a:pathLst>
          </a:custGeom>
          <a:noFill/>
          <a:ln w="9525" cap="flat" cmpd="sng" algn="ctr">
            <a:solidFill>
              <a:schemeClr val="accent1">
                <a:lumMod val="75000"/>
              </a:schemeClr>
            </a:solidFill>
            <a:prstDash val="solid"/>
            <a:round/>
            <a:headEnd type="none" w="med" len="med"/>
            <a:tailEnd type="none" w="med" len="med"/>
          </a:ln>
          <a:effectLst/>
        </p:spPr>
        <p:txBody>
          <a:bodyPr/>
          <a:lstStyle/>
          <a:p>
            <a:pPr marL="342900" indent="-342900">
              <a:defRPr/>
            </a:pPr>
            <a:endParaRPr lang="en-US">
              <a:latin typeface="Times New Roman" charset="0"/>
            </a:endParaRPr>
          </a:p>
        </p:txBody>
      </p:sp>
      <p:cxnSp>
        <p:nvCxnSpPr>
          <p:cNvPr id="52" name="Straight Connector 51">
            <a:extLst>
              <a:ext uri="{FF2B5EF4-FFF2-40B4-BE49-F238E27FC236}">
                <a16:creationId xmlns:a16="http://schemas.microsoft.com/office/drawing/2014/main" id="{FFB7DE64-B1E7-280C-B186-A4564E1F01B8}"/>
              </a:ext>
            </a:extLst>
          </p:cNvPr>
          <p:cNvCxnSpPr/>
          <p:nvPr/>
        </p:nvCxnSpPr>
        <p:spPr bwMode="auto">
          <a:xfrm rot="5400000">
            <a:off x="2987676" y="3751264"/>
            <a:ext cx="500063" cy="1587"/>
          </a:xfrm>
          <a:prstGeom prst="line">
            <a:avLst/>
          </a:prstGeom>
          <a:noFill/>
          <a:ln w="9525" cap="flat" cmpd="sng" algn="ctr">
            <a:solidFill>
              <a:schemeClr val="bg1">
                <a:lumMod val="65000"/>
              </a:schemeClr>
            </a:solidFill>
            <a:prstDash val="lgDash"/>
            <a:round/>
            <a:headEnd type="none" w="med" len="med"/>
            <a:tailEnd type="none" w="med" len="med"/>
          </a:ln>
          <a:effectLst/>
        </p:spPr>
      </p:cxnSp>
      <p:cxnSp>
        <p:nvCxnSpPr>
          <p:cNvPr id="53" name="Straight Connector 52">
            <a:extLst>
              <a:ext uri="{FF2B5EF4-FFF2-40B4-BE49-F238E27FC236}">
                <a16:creationId xmlns:a16="http://schemas.microsoft.com/office/drawing/2014/main" id="{6FC8AB09-F7AC-2949-040C-C75BDAA9B6EB}"/>
              </a:ext>
            </a:extLst>
          </p:cNvPr>
          <p:cNvCxnSpPr/>
          <p:nvPr/>
        </p:nvCxnSpPr>
        <p:spPr bwMode="auto">
          <a:xfrm rot="5400000">
            <a:off x="3203576" y="3749676"/>
            <a:ext cx="500062" cy="1587"/>
          </a:xfrm>
          <a:prstGeom prst="line">
            <a:avLst/>
          </a:prstGeom>
          <a:noFill/>
          <a:ln w="9525" cap="flat" cmpd="sng" algn="ctr">
            <a:solidFill>
              <a:schemeClr val="bg1">
                <a:lumMod val="65000"/>
              </a:schemeClr>
            </a:solidFill>
            <a:prstDash val="lgDash"/>
            <a:round/>
            <a:headEnd type="none" w="med" len="med"/>
            <a:tailEnd type="none" w="med" len="med"/>
          </a:ln>
          <a:effectLst/>
        </p:spPr>
      </p:cxnSp>
      <p:cxnSp>
        <p:nvCxnSpPr>
          <p:cNvPr id="54" name="Straight Connector 53">
            <a:extLst>
              <a:ext uri="{FF2B5EF4-FFF2-40B4-BE49-F238E27FC236}">
                <a16:creationId xmlns:a16="http://schemas.microsoft.com/office/drawing/2014/main" id="{0A7CCAEE-4F2E-3004-9823-DC7F0EE9DB53}"/>
              </a:ext>
            </a:extLst>
          </p:cNvPr>
          <p:cNvCxnSpPr/>
          <p:nvPr/>
        </p:nvCxnSpPr>
        <p:spPr bwMode="auto">
          <a:xfrm rot="5400000">
            <a:off x="3417888" y="3749675"/>
            <a:ext cx="500062" cy="1588"/>
          </a:xfrm>
          <a:prstGeom prst="line">
            <a:avLst/>
          </a:prstGeom>
          <a:noFill/>
          <a:ln w="9525" cap="flat" cmpd="sng" algn="ctr">
            <a:solidFill>
              <a:schemeClr val="bg1">
                <a:lumMod val="65000"/>
              </a:schemeClr>
            </a:solidFill>
            <a:prstDash val="lgDash"/>
            <a:round/>
            <a:headEnd type="none" w="med" len="med"/>
            <a:tailEnd type="none" w="med" len="med"/>
          </a:ln>
          <a:effectLst/>
        </p:spPr>
      </p:cxnSp>
      <p:sp>
        <p:nvSpPr>
          <p:cNvPr id="55" name="TextBox 54">
            <a:extLst>
              <a:ext uri="{FF2B5EF4-FFF2-40B4-BE49-F238E27FC236}">
                <a16:creationId xmlns:a16="http://schemas.microsoft.com/office/drawing/2014/main" id="{DA0C45B6-B71D-E784-3BC6-BD950F8C2CF1}"/>
              </a:ext>
            </a:extLst>
          </p:cNvPr>
          <p:cNvSpPr txBox="1"/>
          <p:nvPr/>
        </p:nvSpPr>
        <p:spPr>
          <a:xfrm>
            <a:off x="2952751" y="4000500"/>
            <a:ext cx="428625" cy="230188"/>
          </a:xfrm>
          <a:prstGeom prst="rect">
            <a:avLst/>
          </a:prstGeom>
          <a:noFill/>
          <a:ln>
            <a:noFill/>
          </a:ln>
        </p:spPr>
        <p:txBody>
          <a:bodyPr>
            <a:spAutoFit/>
          </a:bodyPr>
          <a:lstStyle/>
          <a:p>
            <a:pPr>
              <a:buFontTx/>
              <a:buNone/>
              <a:defRPr/>
            </a:pPr>
            <a:r>
              <a:rPr lang="en" sz="900" b="1">
                <a:solidFill>
                  <a:schemeClr val="accent6">
                    <a:lumMod val="75000"/>
                  </a:schemeClr>
                </a:solidFill>
              </a:rPr>
              <a:t>KdA</a:t>
            </a:r>
            <a:endParaRPr lang="en-US" sz="900" b="1">
              <a:solidFill>
                <a:schemeClr val="accent6">
                  <a:lumMod val="75000"/>
                </a:schemeClr>
              </a:solidFill>
            </a:endParaRPr>
          </a:p>
        </p:txBody>
      </p:sp>
      <p:sp>
        <p:nvSpPr>
          <p:cNvPr id="56" name="TextBox 55">
            <a:extLst>
              <a:ext uri="{FF2B5EF4-FFF2-40B4-BE49-F238E27FC236}">
                <a16:creationId xmlns:a16="http://schemas.microsoft.com/office/drawing/2014/main" id="{CC37DEC2-F214-DEF9-354E-AC9FB9ECD5D8}"/>
              </a:ext>
            </a:extLst>
          </p:cNvPr>
          <p:cNvSpPr txBox="1"/>
          <p:nvPr/>
        </p:nvSpPr>
        <p:spPr>
          <a:xfrm>
            <a:off x="3238501" y="4000500"/>
            <a:ext cx="428625" cy="230188"/>
          </a:xfrm>
          <a:prstGeom prst="rect">
            <a:avLst/>
          </a:prstGeom>
          <a:noFill/>
          <a:ln>
            <a:noFill/>
          </a:ln>
        </p:spPr>
        <p:txBody>
          <a:bodyPr>
            <a:spAutoFit/>
          </a:bodyPr>
          <a:lstStyle/>
          <a:p>
            <a:pPr>
              <a:buFontTx/>
              <a:buNone/>
              <a:defRPr/>
            </a:pPr>
            <a:r>
              <a:rPr lang="en" sz="900" b="1">
                <a:solidFill>
                  <a:srgbClr val="C00000"/>
                </a:solidFill>
              </a:rPr>
              <a:t>KdB</a:t>
            </a:r>
            <a:endParaRPr lang="en-US" sz="900" b="1">
              <a:solidFill>
                <a:srgbClr val="C00000"/>
              </a:solidFill>
            </a:endParaRPr>
          </a:p>
        </p:txBody>
      </p:sp>
      <p:sp>
        <p:nvSpPr>
          <p:cNvPr id="58" name="TextBox 57">
            <a:extLst>
              <a:ext uri="{FF2B5EF4-FFF2-40B4-BE49-F238E27FC236}">
                <a16:creationId xmlns:a16="http://schemas.microsoft.com/office/drawing/2014/main" id="{A9E64A72-B010-D30D-CF1E-FADBC437E0C1}"/>
              </a:ext>
            </a:extLst>
          </p:cNvPr>
          <p:cNvSpPr txBox="1"/>
          <p:nvPr/>
        </p:nvSpPr>
        <p:spPr>
          <a:xfrm>
            <a:off x="3524251" y="4000500"/>
            <a:ext cx="428625" cy="230188"/>
          </a:xfrm>
          <a:prstGeom prst="rect">
            <a:avLst/>
          </a:prstGeom>
          <a:noFill/>
          <a:ln>
            <a:noFill/>
          </a:ln>
        </p:spPr>
        <p:txBody>
          <a:bodyPr>
            <a:spAutoFit/>
          </a:bodyPr>
          <a:lstStyle/>
          <a:p>
            <a:pPr>
              <a:buFontTx/>
              <a:buNone/>
              <a:defRPr/>
            </a:pPr>
            <a:r>
              <a:rPr lang="en" sz="900" b="1">
                <a:solidFill>
                  <a:schemeClr val="accent1">
                    <a:lumMod val="75000"/>
                  </a:schemeClr>
                </a:solidFill>
              </a:rPr>
              <a:t>KdC</a:t>
            </a:r>
            <a:endParaRPr lang="en-US" sz="900" b="1">
              <a:solidFill>
                <a:schemeClr val="accent1">
                  <a:lumMod val="75000"/>
                </a:schemeClr>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TotalTime>
  <Words>3920</Words>
  <Application>Microsoft Office PowerPoint</Application>
  <PresentationFormat>Widescreen</PresentationFormat>
  <Paragraphs>487</Paragraphs>
  <Slides>25</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25</vt:i4>
      </vt:variant>
    </vt:vector>
  </HeadingPairs>
  <TitlesOfParts>
    <vt:vector size="34" baseType="lpstr">
      <vt:lpstr>Arial</vt:lpstr>
      <vt:lpstr>Calibri</vt:lpstr>
      <vt:lpstr>Calibri Light</vt:lpstr>
      <vt:lpstr>MS Reference Sans Serif</vt:lpstr>
      <vt:lpstr>Sylfaen</vt:lpstr>
      <vt:lpstr>Symbol</vt:lpstr>
      <vt:lpstr>Times New Roman</vt:lpstr>
      <vt:lpstr>Wingdings</vt:lpstr>
      <vt:lpstr>Office Theme</vt:lpstr>
      <vt:lpstr>Pharmacology and toxicology – week one</vt:lpstr>
      <vt:lpstr>INTRODUCTION TO PHARMACOLOGY</vt:lpstr>
      <vt:lpstr>  INTRODUCTION TO PHARMACOLOGY</vt:lpstr>
      <vt:lpstr>INTRODUCTION TO PHARMACOLOGY</vt:lpstr>
      <vt:lpstr>INTRODUCTION OF NEW MEDICINES INTO CLINICAL PRACTICE</vt:lpstr>
      <vt:lpstr>  PHARMACODYNAMICS </vt:lpstr>
      <vt:lpstr>  BINDING OF DRUGS TO RECEPTORS </vt:lpstr>
      <vt:lpstr>  INFLUENCE OF DRUG CONCENTRATION ON THE DEGREE OF BINDING TO RECEPTORS </vt:lpstr>
      <vt:lpstr>  DRUG AFFINITY TO THE RECEPTOR </vt:lpstr>
      <vt:lpstr>  RELATIONSHIP OF CONCENTRATION AND EFFECT OF A DRUG  PRESENTED AS DOSE-RESPONSE CURVE </vt:lpstr>
      <vt:lpstr>  RELATIONSHIP OF CONCENTRATION AND EFFECT OF A DRUG  </vt:lpstr>
      <vt:lpstr>  STRENGTH OF ACTION OF A DRUG;  THE EFFECTIVE DOSE </vt:lpstr>
      <vt:lpstr>  THERAPEUTIC INDEX AND THERAPEUTIC WINDOW OF THE DRUG </vt:lpstr>
      <vt:lpstr>  AGONISTS </vt:lpstr>
      <vt:lpstr>  ANTAGONISTS </vt:lpstr>
      <vt:lpstr>  ANTAGONISTS </vt:lpstr>
      <vt:lpstr>  DRUG INTERACTIONS </vt:lpstr>
      <vt:lpstr>  RECEPTOR SUPERFAMILIES  </vt:lpstr>
      <vt:lpstr>  PHARMACOKINETICS  </vt:lpstr>
      <vt:lpstr>   DRUG ABSORPTION  </vt:lpstr>
      <vt:lpstr>   ABSORPTION  </vt:lpstr>
      <vt:lpstr>METHODS OF ADMINISTRATION OF DRUGS </vt:lpstr>
      <vt:lpstr>  DISTRIBUTION OF DRUGS</vt:lpstr>
      <vt:lpstr>  DRUG DISTRIBUTION DRUG  BINDING TO PLASMA PROTEINS</vt:lpstr>
      <vt:lpstr>  DISTRIBUTION OF DRUGS  VOLUME OF DISTRIBUTION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Pharmacology and toxicology – first week</dc:title>
  <dc:creator>Boj</dc:creator>
  <cp:lastModifiedBy>Slobodan Jankovic</cp:lastModifiedBy>
  <cp:revision>17</cp:revision>
  <dcterms:created xsi:type="dcterms:W3CDTF">2023-07-26T19:33:58Z</dcterms:created>
  <dcterms:modified xsi:type="dcterms:W3CDTF">2023-08-02T12:14:24Z</dcterms:modified>
</cp:coreProperties>
</file>